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0" r:id="rId3"/>
    <p:sldId id="260" r:id="rId4"/>
    <p:sldId id="257" r:id="rId5"/>
    <p:sldId id="258" r:id="rId6"/>
    <p:sldId id="259" r:id="rId7"/>
    <p:sldId id="266" r:id="rId8"/>
    <p:sldId id="265" r:id="rId9"/>
    <p:sldId id="267" r:id="rId10"/>
    <p:sldId id="263" r:id="rId11"/>
    <p:sldId id="270" r:id="rId12"/>
    <p:sldId id="271" r:id="rId13"/>
    <p:sldId id="269" r:id="rId14"/>
    <p:sldId id="268" r:id="rId15"/>
    <p:sldId id="276" r:id="rId16"/>
    <p:sldId id="272" r:id="rId17"/>
    <p:sldId id="273" r:id="rId18"/>
    <p:sldId id="274" r:id="rId19"/>
    <p:sldId id="277" r:id="rId20"/>
    <p:sldId id="278" r:id="rId21"/>
    <p:sldId id="279" r:id="rId22"/>
    <p:sldId id="264" r:id="rId23"/>
    <p:sldId id="281" r:id="rId24"/>
    <p:sldId id="286" r:id="rId25"/>
    <p:sldId id="283"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3158"/>
    <a:srgbClr val="153864"/>
    <a:srgbClr val="273552"/>
    <a:srgbClr val="2A3A52"/>
    <a:srgbClr val="3A5172"/>
    <a:srgbClr val="425B7F"/>
    <a:srgbClr val="FF5D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7" autoAdjust="0"/>
    <p:restoredTop sz="90794"/>
  </p:normalViewPr>
  <p:slideViewPr>
    <p:cSldViewPr snapToGrid="0">
      <p:cViewPr varScale="1">
        <p:scale>
          <a:sx n="105" d="100"/>
          <a:sy n="105" d="100"/>
        </p:scale>
        <p:origin x="12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AC402-6BCE-2C40-99B6-6BEF47AACAE1}" type="datetimeFigureOut">
              <a:rPr lang="en-US" smtClean="0"/>
              <a:t>7/27/2018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5043D7-46D1-5C43-8685-4B17C9E9EE65}" type="slidenum">
              <a:rPr lang="en-US" smtClean="0"/>
              <a:t>‹#›</a:t>
            </a:fld>
            <a:endParaRPr lang="en-US"/>
          </a:p>
        </p:txBody>
      </p:sp>
    </p:spTree>
    <p:extLst>
      <p:ext uri="{BB962C8B-B14F-4D97-AF65-F5344CB8AC3E}">
        <p14:creationId xmlns:p14="http://schemas.microsoft.com/office/powerpoint/2010/main" val="4178001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rcid.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mailto:info@environmentaldatainitiative.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utils.paranoiaworks.org/diacriticsremov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utils.paranoiaworks.org/diacriticsremove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utils.paranoiaworks.org/diacriticsremov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vocab.lternet.edu/vocab/vocab/index.php"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resources available</a:t>
            </a:r>
          </a:p>
          <a:p>
            <a:r>
              <a:rPr lang="en-US" dirty="0"/>
              <a:t>Process can be cyclical and actually help with additional QA checks, variables undefined, etc.</a:t>
            </a:r>
          </a:p>
        </p:txBody>
      </p:sp>
      <p:sp>
        <p:nvSpPr>
          <p:cNvPr id="4" name="Slide Number Placeholder 3"/>
          <p:cNvSpPr>
            <a:spLocks noGrp="1"/>
          </p:cNvSpPr>
          <p:nvPr>
            <p:ph type="sldNum" sz="quarter" idx="10"/>
          </p:nvPr>
        </p:nvSpPr>
        <p:spPr/>
        <p:txBody>
          <a:bodyPr/>
          <a:lstStyle/>
          <a:p>
            <a:fld id="{495043D7-46D1-5C43-8685-4B17C9E9EE65}" type="slidenum">
              <a:rPr lang="en-US" smtClean="0"/>
              <a:t>4</a:t>
            </a:fld>
            <a:endParaRPr lang="en-US"/>
          </a:p>
        </p:txBody>
      </p:sp>
    </p:spTree>
    <p:extLst>
      <p:ext uri="{BB962C8B-B14F-4D97-AF65-F5344CB8AC3E}">
        <p14:creationId xmlns:p14="http://schemas.microsoft.com/office/powerpoint/2010/main" val="1773041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Step 11: Personnel</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Open the tab delimited file </a:t>
            </a:r>
            <a:r>
              <a:rPr lang="en-US" sz="1200" kern="1200" dirty="0" err="1">
                <a:solidFill>
                  <a:schemeClr val="tx1"/>
                </a:solidFill>
                <a:effectLst/>
                <a:latin typeface="+mn-lt"/>
                <a:ea typeface="+mn-ea"/>
                <a:cs typeface="+mn-cs"/>
              </a:rPr>
              <a:t>personnel.txt</a:t>
            </a:r>
            <a:r>
              <a:rPr lang="en-US" sz="1200" kern="1200" dirty="0">
                <a:solidFill>
                  <a:schemeClr val="tx1"/>
                </a:solidFill>
                <a:effectLst/>
                <a:latin typeface="+mn-lt"/>
                <a:ea typeface="+mn-ea"/>
                <a:cs typeface="+mn-cs"/>
              </a:rPr>
              <a:t> in a spreadsheet editor and enter information about the personnel associated with this dataset.</a:t>
            </a:r>
          </a:p>
          <a:p>
            <a:r>
              <a:rPr lang="en-US" sz="1200" kern="1200" dirty="0">
                <a:solidFill>
                  <a:schemeClr val="tx1"/>
                </a:solidFill>
                <a:effectLst/>
                <a:latin typeface="+mn-lt"/>
                <a:ea typeface="+mn-ea"/>
                <a:cs typeface="+mn-cs"/>
              </a:rPr>
              <a:t>Definitions for columns of this file:</a:t>
            </a:r>
          </a:p>
          <a:p>
            <a:pPr lvl="0"/>
            <a:r>
              <a:rPr lang="en-US" sz="1200" b="1" kern="1200" dirty="0" err="1">
                <a:solidFill>
                  <a:schemeClr val="tx1"/>
                </a:solidFill>
                <a:effectLst/>
                <a:latin typeface="+mn-lt"/>
                <a:ea typeface="+mn-ea"/>
                <a:cs typeface="+mn-cs"/>
              </a:rPr>
              <a:t>givenName</a:t>
            </a:r>
            <a:r>
              <a:rPr lang="en-US" sz="1200" kern="1200" dirty="0">
                <a:solidFill>
                  <a:schemeClr val="tx1"/>
                </a:solidFill>
                <a:effectLst/>
                <a:latin typeface="+mn-lt"/>
                <a:ea typeface="+mn-ea"/>
                <a:cs typeface="+mn-cs"/>
              </a:rPr>
              <a:t> First name of person.</a:t>
            </a:r>
          </a:p>
          <a:p>
            <a:pPr lvl="0"/>
            <a:r>
              <a:rPr lang="en-US" sz="1200" b="1" kern="1200" dirty="0" err="1">
                <a:solidFill>
                  <a:schemeClr val="tx1"/>
                </a:solidFill>
                <a:effectLst/>
                <a:latin typeface="+mn-lt"/>
                <a:ea typeface="+mn-ea"/>
                <a:cs typeface="+mn-cs"/>
              </a:rPr>
              <a:t>middleInitial</a:t>
            </a:r>
            <a:r>
              <a:rPr lang="en-US" sz="1200" kern="1200" dirty="0">
                <a:solidFill>
                  <a:schemeClr val="tx1"/>
                </a:solidFill>
                <a:effectLst/>
                <a:latin typeface="+mn-lt"/>
                <a:ea typeface="+mn-ea"/>
                <a:cs typeface="+mn-cs"/>
              </a:rPr>
              <a:t> Middle initial of person.</a:t>
            </a:r>
          </a:p>
          <a:p>
            <a:pPr lvl="0"/>
            <a:r>
              <a:rPr lang="en-US" sz="1200" b="1" kern="1200" dirty="0" err="1">
                <a:solidFill>
                  <a:schemeClr val="tx1"/>
                </a:solidFill>
                <a:effectLst/>
                <a:latin typeface="+mn-lt"/>
                <a:ea typeface="+mn-ea"/>
                <a:cs typeface="+mn-cs"/>
              </a:rPr>
              <a:t>surName</a:t>
            </a:r>
            <a:r>
              <a:rPr lang="en-US" sz="1200" kern="1200" dirty="0">
                <a:solidFill>
                  <a:schemeClr val="tx1"/>
                </a:solidFill>
                <a:effectLst/>
                <a:latin typeface="+mn-lt"/>
                <a:ea typeface="+mn-ea"/>
                <a:cs typeface="+mn-cs"/>
              </a:rPr>
              <a:t> Last name of person.</a:t>
            </a:r>
          </a:p>
          <a:p>
            <a:pPr lvl="0"/>
            <a:r>
              <a:rPr lang="en-US" sz="1200" b="1" kern="1200" dirty="0" err="1">
                <a:solidFill>
                  <a:schemeClr val="tx1"/>
                </a:solidFill>
                <a:effectLst/>
                <a:latin typeface="+mn-lt"/>
                <a:ea typeface="+mn-ea"/>
                <a:cs typeface="+mn-cs"/>
              </a:rPr>
              <a:t>organizationName</a:t>
            </a:r>
            <a:r>
              <a:rPr lang="en-US" sz="1200" kern="1200" dirty="0">
                <a:solidFill>
                  <a:schemeClr val="tx1"/>
                </a:solidFill>
                <a:effectLst/>
                <a:latin typeface="+mn-lt"/>
                <a:ea typeface="+mn-ea"/>
                <a:cs typeface="+mn-cs"/>
              </a:rPr>
              <a:t> Name of organization the person is associated with.</a:t>
            </a:r>
          </a:p>
          <a:p>
            <a:pPr lvl="0"/>
            <a:r>
              <a:rPr lang="en-US" sz="1200" b="1" kern="1200" dirty="0" err="1">
                <a:solidFill>
                  <a:schemeClr val="tx1"/>
                </a:solidFill>
                <a:effectLst/>
                <a:latin typeface="+mn-lt"/>
                <a:ea typeface="+mn-ea"/>
                <a:cs typeface="+mn-cs"/>
              </a:rPr>
              <a:t>electronicMailAddress</a:t>
            </a:r>
            <a:r>
              <a:rPr lang="en-US" sz="1200" kern="1200" dirty="0">
                <a:solidFill>
                  <a:schemeClr val="tx1"/>
                </a:solidFill>
                <a:effectLst/>
                <a:latin typeface="+mn-lt"/>
                <a:ea typeface="+mn-ea"/>
                <a:cs typeface="+mn-cs"/>
              </a:rPr>
              <a:t> Email address of person.</a:t>
            </a:r>
          </a:p>
          <a:p>
            <a:pPr lvl="0"/>
            <a:r>
              <a:rPr lang="en-US" sz="1200" b="1" kern="1200" dirty="0" err="1">
                <a:solidFill>
                  <a:schemeClr val="tx1"/>
                </a:solidFill>
                <a:effectLst/>
                <a:latin typeface="+mn-lt"/>
                <a:ea typeface="+mn-ea"/>
                <a:cs typeface="+mn-cs"/>
              </a:rPr>
              <a:t>userId</a:t>
            </a:r>
            <a:r>
              <a:rPr lang="en-US" sz="1200" kern="1200" dirty="0">
                <a:solidFill>
                  <a:schemeClr val="tx1"/>
                </a:solidFill>
                <a:effectLst/>
                <a:latin typeface="+mn-lt"/>
                <a:ea typeface="+mn-ea"/>
                <a:cs typeface="+mn-cs"/>
              </a:rPr>
              <a:t> ORCID of person (not required). A valid entry for </a:t>
            </a:r>
            <a:r>
              <a:rPr lang="en-US" sz="1200" kern="1200" dirty="0" err="1">
                <a:solidFill>
                  <a:schemeClr val="tx1"/>
                </a:solidFill>
                <a:effectLst/>
                <a:latin typeface="+mn-lt"/>
                <a:ea typeface="+mn-ea"/>
                <a:cs typeface="+mn-cs"/>
              </a:rPr>
              <a:t>userId</a:t>
            </a:r>
            <a:r>
              <a:rPr lang="en-US" sz="1200" kern="1200" dirty="0">
                <a:solidFill>
                  <a:schemeClr val="tx1"/>
                </a:solidFill>
                <a:effectLst/>
                <a:latin typeface="+mn-lt"/>
                <a:ea typeface="+mn-ea"/>
                <a:cs typeface="+mn-cs"/>
              </a:rPr>
              <a:t> is the 16 digit ORCID number separated by dashes (i.e. XXXX-XXXX-XXXX-XXXX). An ORCID is like a social security number for scientists and links your dataset with your ORCID. </a:t>
            </a:r>
            <a:r>
              <a:rPr lang="en-US" sz="1200" u="none" strike="noStrike" kern="1200" dirty="0">
                <a:solidFill>
                  <a:schemeClr val="tx1"/>
                </a:solidFill>
                <a:effectLst/>
                <a:latin typeface="+mn-lt"/>
                <a:ea typeface="+mn-ea"/>
                <a:cs typeface="+mn-cs"/>
                <a:hlinkClick r:id="rId3"/>
              </a:rPr>
              <a:t>Create one here</a:t>
            </a:r>
            <a:r>
              <a:rPr lang="en-US" sz="1200" kern="1200" dirty="0">
                <a:solidFill>
                  <a:schemeClr val="tx1"/>
                </a:solidFill>
                <a:effectLst/>
                <a:latin typeface="+mn-lt"/>
                <a:ea typeface="+mn-ea"/>
                <a:cs typeface="+mn-cs"/>
              </a:rPr>
              <a:t>.</a:t>
            </a:r>
          </a:p>
          <a:p>
            <a:pPr lvl="0"/>
            <a:r>
              <a:rPr lang="en-US" sz="1200" b="1" kern="1200" dirty="0">
                <a:solidFill>
                  <a:schemeClr val="tx1"/>
                </a:solidFill>
                <a:effectLst/>
                <a:latin typeface="+mn-lt"/>
                <a:ea typeface="+mn-ea"/>
                <a:cs typeface="+mn-cs"/>
              </a:rPr>
              <a:t>role</a:t>
            </a:r>
            <a:r>
              <a:rPr lang="en-US" sz="1200" kern="1200" dirty="0">
                <a:solidFill>
                  <a:schemeClr val="tx1"/>
                </a:solidFill>
                <a:effectLst/>
                <a:latin typeface="+mn-lt"/>
                <a:ea typeface="+mn-ea"/>
                <a:cs typeface="+mn-cs"/>
              </a:rPr>
              <a:t> Role of person with respect to this dataset. Valid entries for role are:</a:t>
            </a:r>
          </a:p>
          <a:p>
            <a:pPr lvl="1"/>
            <a:r>
              <a:rPr lang="en-US" sz="1200" b="1" kern="1200" dirty="0">
                <a:solidFill>
                  <a:schemeClr val="tx1"/>
                </a:solidFill>
                <a:effectLst/>
                <a:latin typeface="+mn-lt"/>
                <a:ea typeface="+mn-ea"/>
                <a:cs typeface="+mn-cs"/>
              </a:rPr>
              <a:t>creator</a:t>
            </a:r>
            <a:r>
              <a:rPr lang="en-US" sz="1200" kern="1200" dirty="0">
                <a:solidFill>
                  <a:schemeClr val="tx1"/>
                </a:solidFill>
                <a:effectLst/>
                <a:latin typeface="+mn-lt"/>
                <a:ea typeface="+mn-ea"/>
                <a:cs typeface="+mn-cs"/>
              </a:rPr>
              <a:t> Dataset creator (required; at least 1 creator must be listed for your dataset).</a:t>
            </a:r>
          </a:p>
          <a:p>
            <a:pPr lvl="1"/>
            <a:r>
              <a:rPr lang="en-US" sz="1200" b="1" kern="1200" dirty="0">
                <a:solidFill>
                  <a:schemeClr val="tx1"/>
                </a:solidFill>
                <a:effectLst/>
                <a:latin typeface="+mn-lt"/>
                <a:ea typeface="+mn-ea"/>
                <a:cs typeface="+mn-cs"/>
              </a:rPr>
              <a:t>PI</a:t>
            </a:r>
            <a:r>
              <a:rPr lang="en-US" sz="1200" kern="1200" dirty="0">
                <a:solidFill>
                  <a:schemeClr val="tx1"/>
                </a:solidFill>
                <a:effectLst/>
                <a:latin typeface="+mn-lt"/>
                <a:ea typeface="+mn-ea"/>
                <a:cs typeface="+mn-cs"/>
              </a:rPr>
              <a:t> Principal investigator associated with this dataset (not required).</a:t>
            </a:r>
          </a:p>
          <a:p>
            <a:pPr lvl="1"/>
            <a:r>
              <a:rPr lang="en-US" sz="1200" b="1" kern="1200" dirty="0">
                <a:solidFill>
                  <a:schemeClr val="tx1"/>
                </a:solidFill>
                <a:effectLst/>
                <a:latin typeface="+mn-lt"/>
                <a:ea typeface="+mn-ea"/>
                <a:cs typeface="+mn-cs"/>
              </a:rPr>
              <a:t>contact</a:t>
            </a:r>
            <a:r>
              <a:rPr lang="en-US" sz="1200" kern="1200" dirty="0">
                <a:solidFill>
                  <a:schemeClr val="tx1"/>
                </a:solidFill>
                <a:effectLst/>
                <a:latin typeface="+mn-lt"/>
                <a:ea typeface="+mn-ea"/>
                <a:cs typeface="+mn-cs"/>
              </a:rPr>
              <a:t> Dataset contact (required; at least 1 contact must be listed for your dataset). The contact may be a person or a position at an organization. We recommend listing the contact as a person rather than a position. To list a position as a contact (e.g. Data Manager), Enter the position name in the </a:t>
            </a:r>
            <a:r>
              <a:rPr lang="en-US" sz="1200" kern="1200" dirty="0" err="1">
                <a:solidFill>
                  <a:schemeClr val="tx1"/>
                </a:solidFill>
                <a:effectLst/>
                <a:latin typeface="+mn-lt"/>
                <a:ea typeface="+mn-ea"/>
                <a:cs typeface="+mn-cs"/>
              </a:rPr>
              <a:t>givenName</a:t>
            </a:r>
            <a:r>
              <a:rPr lang="en-US" sz="1200" kern="1200" dirty="0">
                <a:solidFill>
                  <a:schemeClr val="tx1"/>
                </a:solidFill>
                <a:effectLst/>
                <a:latin typeface="+mn-lt"/>
                <a:ea typeface="+mn-ea"/>
                <a:cs typeface="+mn-cs"/>
              </a:rPr>
              <a:t> column and leave </a:t>
            </a:r>
            <a:r>
              <a:rPr lang="en-US" sz="1200" kern="1200" dirty="0" err="1">
                <a:solidFill>
                  <a:schemeClr val="tx1"/>
                </a:solidFill>
                <a:effectLst/>
                <a:latin typeface="+mn-lt"/>
                <a:ea typeface="+mn-ea"/>
                <a:cs typeface="+mn-cs"/>
              </a:rPr>
              <a:t>middleInitial</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surName</a:t>
            </a:r>
            <a:r>
              <a:rPr lang="en-US" sz="1200" kern="1200" dirty="0">
                <a:solidFill>
                  <a:schemeClr val="tx1"/>
                </a:solidFill>
                <a:effectLst/>
                <a:latin typeface="+mn-lt"/>
                <a:ea typeface="+mn-ea"/>
                <a:cs typeface="+mn-cs"/>
              </a:rPr>
              <a:t> blank.</a:t>
            </a:r>
          </a:p>
          <a:p>
            <a:pPr lvl="1"/>
            <a:r>
              <a:rPr lang="en-US" sz="1200" kern="1200" dirty="0">
                <a:solidFill>
                  <a:schemeClr val="tx1"/>
                </a:solidFill>
                <a:effectLst/>
                <a:latin typeface="+mn-lt"/>
                <a:ea typeface="+mn-ea"/>
                <a:cs typeface="+mn-cs"/>
              </a:rPr>
              <a:t>Any other entries into the 'role' column are acceptable and will be defined under the associated party element of this dataset with whatever value is entered under role.</a:t>
            </a:r>
          </a:p>
          <a:p>
            <a:pPr lvl="1"/>
            <a:r>
              <a:rPr lang="en-US" sz="1200" kern="1200" dirty="0">
                <a:solidFill>
                  <a:schemeClr val="tx1"/>
                </a:solidFill>
                <a:effectLst/>
                <a:latin typeface="+mn-lt"/>
                <a:ea typeface="+mn-ea"/>
                <a:cs typeface="+mn-cs"/>
              </a:rPr>
              <a:t>If a person serves more than one role, duplicate this persons information in another row but with the additional role.</a:t>
            </a:r>
          </a:p>
          <a:p>
            <a:pPr lvl="1"/>
            <a:r>
              <a:rPr lang="en-US" sz="1200" kern="1200" dirty="0">
                <a:solidFill>
                  <a:schemeClr val="tx1"/>
                </a:solidFill>
                <a:effectLst/>
                <a:latin typeface="+mn-lt"/>
                <a:ea typeface="+mn-ea"/>
                <a:cs typeface="+mn-cs"/>
              </a:rPr>
              <a:t>Similarly if a role is shared among many people, list the individuals with the shared role on separate lines.</a:t>
            </a:r>
          </a:p>
          <a:p>
            <a:pPr lvl="0"/>
            <a:r>
              <a:rPr lang="en-US" sz="1200" b="1" kern="1200" dirty="0" err="1">
                <a:solidFill>
                  <a:schemeClr val="tx1"/>
                </a:solidFill>
                <a:effectLst/>
                <a:latin typeface="+mn-lt"/>
                <a:ea typeface="+mn-ea"/>
                <a:cs typeface="+mn-cs"/>
              </a:rPr>
              <a:t>projectTitle</a:t>
            </a:r>
            <a:r>
              <a:rPr lang="en-US" sz="1200" kern="1200" dirty="0">
                <a:solidFill>
                  <a:schemeClr val="tx1"/>
                </a:solidFill>
                <a:effectLst/>
                <a:latin typeface="+mn-lt"/>
                <a:ea typeface="+mn-ea"/>
                <a:cs typeface="+mn-cs"/>
              </a:rPr>
              <a:t> Title of the project this dataset was created under (optional). Project titles are only listed on lines where the personnel role is PI. If an auxiliary project was involved in creating this dataset then add a new row below the row containing the primary project and list the project title and associated PI. Do this for each auxiliary project.</a:t>
            </a:r>
          </a:p>
          <a:p>
            <a:pPr lvl="0"/>
            <a:r>
              <a:rPr lang="en-US" sz="1200" b="1" kern="1200" dirty="0" err="1">
                <a:solidFill>
                  <a:schemeClr val="tx1"/>
                </a:solidFill>
                <a:effectLst/>
                <a:latin typeface="+mn-lt"/>
                <a:ea typeface="+mn-ea"/>
                <a:cs typeface="+mn-cs"/>
              </a:rPr>
              <a:t>fundingAgency</a:t>
            </a:r>
            <a:r>
              <a:rPr lang="en-US" sz="1200" kern="1200" dirty="0">
                <a:solidFill>
                  <a:schemeClr val="tx1"/>
                </a:solidFill>
                <a:effectLst/>
                <a:latin typeface="+mn-lt"/>
                <a:ea typeface="+mn-ea"/>
                <a:cs typeface="+mn-cs"/>
              </a:rPr>
              <a:t> Name of the entity funding the creation of this dataset (optional). Only include an entry in this column for rows where role PI.</a:t>
            </a:r>
          </a:p>
          <a:p>
            <a:pPr lvl="0"/>
            <a:r>
              <a:rPr lang="en-US" sz="1200" b="1" kern="1200" dirty="0" err="1">
                <a:solidFill>
                  <a:schemeClr val="tx1"/>
                </a:solidFill>
                <a:effectLst/>
                <a:latin typeface="+mn-lt"/>
                <a:ea typeface="+mn-ea"/>
                <a:cs typeface="+mn-cs"/>
              </a:rPr>
              <a:t>fundingNumber</a:t>
            </a:r>
            <a:r>
              <a:rPr lang="en-US" sz="1200" kern="1200" dirty="0">
                <a:solidFill>
                  <a:schemeClr val="tx1"/>
                </a:solidFill>
                <a:effectLst/>
                <a:latin typeface="+mn-lt"/>
                <a:ea typeface="+mn-ea"/>
                <a:cs typeface="+mn-cs"/>
              </a:rPr>
              <a:t> Number of the grant or award that supported creation of this dataset (optional). Only include an entry in this column for rows where role PI.</a:t>
            </a:r>
          </a:p>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14</a:t>
            </a:fld>
            <a:endParaRPr lang="en-US"/>
          </a:p>
        </p:txBody>
      </p:sp>
    </p:spTree>
    <p:extLst>
      <p:ext uri="{BB962C8B-B14F-4D97-AF65-F5344CB8AC3E}">
        <p14:creationId xmlns:p14="http://schemas.microsoft.com/office/powerpoint/2010/main" val="980852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Step 12: Attributes</a:t>
            </a:r>
            <a:endParaRPr lang="en-US" sz="10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t>
            </a:r>
            <a:r>
              <a:rPr lang="en-US" sz="1200" kern="1200" dirty="0" err="1">
                <a:solidFill>
                  <a:schemeClr val="tx1"/>
                </a:solidFill>
                <a:effectLst/>
                <a:latin typeface="+mn-lt"/>
                <a:ea typeface="+mn-ea"/>
                <a:cs typeface="+mn-cs"/>
              </a:rPr>
              <a:t>attributes_datatablename.txt</a:t>
            </a:r>
            <a:r>
              <a:rPr lang="en-US" sz="1200" kern="1200" dirty="0">
                <a:solidFill>
                  <a:schemeClr val="tx1"/>
                </a:solidFill>
                <a:effectLst/>
                <a:latin typeface="+mn-lt"/>
                <a:ea typeface="+mn-ea"/>
                <a:cs typeface="+mn-cs"/>
              </a:rPr>
              <a:t> file has been created for each of your data tables. Edit each of these tab delimited files in a spreadsheet editor. DO NOT edit this file in a text editor. You will see this file has been partially populated with information detected by the </a:t>
            </a:r>
            <a:r>
              <a:rPr lang="en-US" sz="1200" kern="1200" dirty="0" err="1">
                <a:solidFill>
                  <a:schemeClr val="tx1"/>
                </a:solidFill>
                <a:effectLst/>
                <a:latin typeface="+mn-lt"/>
                <a:ea typeface="+mn-ea"/>
                <a:cs typeface="+mn-cs"/>
              </a:rPr>
              <a:t>import_templates</a:t>
            </a:r>
            <a:r>
              <a:rPr lang="en-US" sz="1200" kern="1200" dirty="0">
                <a:solidFill>
                  <a:schemeClr val="tx1"/>
                </a:solidFill>
                <a:effectLst/>
                <a:latin typeface="+mn-lt"/>
                <a:ea typeface="+mn-ea"/>
                <a:cs typeface="+mn-cs"/>
              </a:rPr>
              <a:t> function. You will have to double check values listed in all the columns except </a:t>
            </a:r>
            <a:r>
              <a:rPr lang="en-US" sz="1200" kern="1200" dirty="0" err="1">
                <a:solidFill>
                  <a:schemeClr val="tx1"/>
                </a:solidFill>
                <a:effectLst/>
                <a:latin typeface="+mn-lt"/>
                <a:ea typeface="+mn-ea"/>
                <a:cs typeface="+mn-cs"/>
              </a:rPr>
              <a:t>attributeName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Instructions for completing the attribute table are as follows:</a:t>
            </a:r>
          </a:p>
          <a:p>
            <a:pPr lvl="0"/>
            <a:r>
              <a:rPr lang="en-US" sz="1200" b="1" kern="1200" dirty="0" err="1">
                <a:solidFill>
                  <a:schemeClr val="tx1"/>
                </a:solidFill>
                <a:effectLst/>
                <a:latin typeface="+mn-lt"/>
                <a:ea typeface="+mn-ea"/>
                <a:cs typeface="+mn-cs"/>
              </a:rPr>
              <a:t>attributeName</a:t>
            </a:r>
            <a:r>
              <a:rPr lang="en-US" sz="1200" kern="1200" dirty="0">
                <a:solidFill>
                  <a:schemeClr val="tx1"/>
                </a:solidFill>
                <a:effectLst/>
                <a:latin typeface="+mn-lt"/>
                <a:ea typeface="+mn-ea"/>
                <a:cs typeface="+mn-cs"/>
              </a:rPr>
              <a:t> Enter attribute names (i.e. column names) as they appear in the data table and in the same order as listed in the data table.</a:t>
            </a:r>
          </a:p>
          <a:p>
            <a:pPr lvl="0"/>
            <a:r>
              <a:rPr lang="en-US" sz="1200" b="1" kern="1200" dirty="0" err="1">
                <a:solidFill>
                  <a:schemeClr val="tx1"/>
                </a:solidFill>
                <a:effectLst/>
                <a:latin typeface="+mn-lt"/>
                <a:ea typeface="+mn-ea"/>
                <a:cs typeface="+mn-cs"/>
              </a:rPr>
              <a:t>attributeDefinition</a:t>
            </a:r>
            <a:r>
              <a:rPr lang="en-US" sz="1200" kern="1200" dirty="0">
                <a:solidFill>
                  <a:schemeClr val="tx1"/>
                </a:solidFill>
                <a:effectLst/>
                <a:latin typeface="+mn-lt"/>
                <a:ea typeface="+mn-ea"/>
                <a:cs typeface="+mn-cs"/>
              </a:rPr>
              <a:t> Enter definitions for each attribute. Be specific, it can be lengthy.</a:t>
            </a:r>
          </a:p>
          <a:p>
            <a:pPr lvl="0"/>
            <a:r>
              <a:rPr lang="en-US" sz="1200" b="1" kern="1200" dirty="0">
                <a:solidFill>
                  <a:schemeClr val="tx1"/>
                </a:solidFill>
                <a:effectLst/>
                <a:latin typeface="+mn-lt"/>
                <a:ea typeface="+mn-ea"/>
                <a:cs typeface="+mn-cs"/>
              </a:rPr>
              <a:t>class</a:t>
            </a:r>
            <a:r>
              <a:rPr lang="en-US" sz="1200" kern="1200" dirty="0">
                <a:solidFill>
                  <a:schemeClr val="tx1"/>
                </a:solidFill>
                <a:effectLst/>
                <a:latin typeface="+mn-lt"/>
                <a:ea typeface="+mn-ea"/>
                <a:cs typeface="+mn-cs"/>
              </a:rPr>
              <a:t> Enter the attribute class. This is the type of value stored under the attribute. Valid options for class are:</a:t>
            </a:r>
          </a:p>
          <a:p>
            <a:pPr lvl="1"/>
            <a:r>
              <a:rPr lang="en-US" sz="1200" b="1" kern="1200" dirty="0">
                <a:solidFill>
                  <a:schemeClr val="tx1"/>
                </a:solidFill>
                <a:effectLst/>
                <a:latin typeface="+mn-lt"/>
                <a:ea typeface="+mn-ea"/>
                <a:cs typeface="+mn-cs"/>
              </a:rPr>
              <a:t>numeric</a:t>
            </a:r>
            <a:r>
              <a:rPr lang="en-US" sz="1200" kern="1200" dirty="0">
                <a:solidFill>
                  <a:schemeClr val="tx1"/>
                </a:solidFill>
                <a:effectLst/>
                <a:latin typeface="+mn-lt"/>
                <a:ea typeface="+mn-ea"/>
                <a:cs typeface="+mn-cs"/>
              </a:rPr>
              <a:t> For numeric variables.</a:t>
            </a:r>
          </a:p>
          <a:p>
            <a:pPr lvl="1"/>
            <a:r>
              <a:rPr lang="en-US" sz="1200" b="1" kern="1200" dirty="0">
                <a:solidFill>
                  <a:schemeClr val="tx1"/>
                </a:solidFill>
                <a:effectLst/>
                <a:latin typeface="+mn-lt"/>
                <a:ea typeface="+mn-ea"/>
                <a:cs typeface="+mn-cs"/>
              </a:rPr>
              <a:t>categorical</a:t>
            </a:r>
            <a:r>
              <a:rPr lang="en-US" sz="1200" kern="1200" dirty="0">
                <a:solidFill>
                  <a:schemeClr val="tx1"/>
                </a:solidFill>
                <a:effectLst/>
                <a:latin typeface="+mn-lt"/>
                <a:ea typeface="+mn-ea"/>
                <a:cs typeface="+mn-cs"/>
              </a:rPr>
              <a:t> For categorical variables.</a:t>
            </a:r>
          </a:p>
          <a:p>
            <a:pPr lvl="1"/>
            <a:r>
              <a:rPr lang="en-US" sz="1200" b="1" kern="1200" dirty="0">
                <a:solidFill>
                  <a:schemeClr val="tx1"/>
                </a:solidFill>
                <a:effectLst/>
                <a:latin typeface="+mn-lt"/>
                <a:ea typeface="+mn-ea"/>
                <a:cs typeface="+mn-cs"/>
              </a:rPr>
              <a:t>character</a:t>
            </a:r>
            <a:r>
              <a:rPr lang="en-US" sz="1200" kern="1200" dirty="0">
                <a:solidFill>
                  <a:schemeClr val="tx1"/>
                </a:solidFill>
                <a:effectLst/>
                <a:latin typeface="+mn-lt"/>
                <a:ea typeface="+mn-ea"/>
                <a:cs typeface="+mn-cs"/>
              </a:rPr>
              <a:t> For variables containing text or symbols that are not categorical.</a:t>
            </a:r>
          </a:p>
          <a:p>
            <a:pPr lvl="1"/>
            <a:r>
              <a:rPr lang="en-US" sz="1200" b="1" kern="1200" dirty="0">
                <a:solidFill>
                  <a:schemeClr val="tx1"/>
                </a:solidFill>
                <a:effectLst/>
                <a:latin typeface="+mn-lt"/>
                <a:ea typeface="+mn-ea"/>
                <a:cs typeface="+mn-cs"/>
              </a:rPr>
              <a:t>Date</a:t>
            </a:r>
            <a:r>
              <a:rPr lang="en-US" sz="1200" kern="1200" dirty="0">
                <a:solidFill>
                  <a:schemeClr val="tx1"/>
                </a:solidFill>
                <a:effectLst/>
                <a:latin typeface="+mn-lt"/>
                <a:ea typeface="+mn-ea"/>
                <a:cs typeface="+mn-cs"/>
              </a:rPr>
              <a:t> For date time variables.</a:t>
            </a:r>
          </a:p>
          <a:p>
            <a:pPr lvl="1"/>
            <a:r>
              <a:rPr lang="en-US" sz="1200" kern="1200" dirty="0">
                <a:solidFill>
                  <a:schemeClr val="tx1"/>
                </a:solidFill>
                <a:effectLst/>
                <a:latin typeface="+mn-lt"/>
                <a:ea typeface="+mn-ea"/>
                <a:cs typeface="+mn-cs"/>
              </a:rPr>
              <a:t>If an attribute has class of numeric or Date, then all values of this attribute must be either numeric or date time. If any character strings are present in an otherwise numeric attribute, this attribute must be classified as character. Similarly if any values of a "Date" attribute do not match the date time format string (details below), then this attribute must be classified as character.</a:t>
            </a:r>
          </a:p>
          <a:p>
            <a:pPr lvl="0"/>
            <a:r>
              <a:rPr lang="en-US" sz="1200" b="1" kern="1200" dirty="0">
                <a:solidFill>
                  <a:schemeClr val="tx1"/>
                </a:solidFill>
                <a:effectLst/>
                <a:latin typeface="+mn-lt"/>
                <a:ea typeface="+mn-ea"/>
                <a:cs typeface="+mn-cs"/>
              </a:rPr>
              <a:t>unit</a:t>
            </a:r>
            <a:r>
              <a:rPr lang="en-US" sz="1200" kern="1200" dirty="0">
                <a:solidFill>
                  <a:schemeClr val="tx1"/>
                </a:solidFill>
                <a:effectLst/>
                <a:latin typeface="+mn-lt"/>
                <a:ea typeface="+mn-ea"/>
                <a:cs typeface="+mn-cs"/>
              </a:rPr>
              <a:t> If an attributes class is numeric, then you must provide units. If the attribute is numeric but does not have units, enter dimensionless. If the attribute class is categorical, character, or Date then leave the unit field blank. If the attribute is numeric and has units search the standard unit dictionary for the unit of interest and enter the unit name as it appears in the dictionary (unit names are case sensitive). Open the dictionary by running these lines of code in the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console window:</a:t>
            </a:r>
          </a:p>
          <a:p>
            <a:pPr lvl="0"/>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View and search the standard units dictionary</a:t>
            </a:r>
          </a:p>
          <a:p>
            <a:r>
              <a:rPr lang="en-US" sz="1200" kern="1200" dirty="0" err="1">
                <a:solidFill>
                  <a:schemeClr val="tx1"/>
                </a:solidFill>
                <a:effectLst/>
                <a:latin typeface="+mn-lt"/>
                <a:ea typeface="+mn-ea"/>
                <a:cs typeface="+mn-cs"/>
              </a:rPr>
              <a:t>view_unit_dictionary</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If you cannot find a unit in the dictionary, create one and add it to </a:t>
            </a:r>
            <a:r>
              <a:rPr lang="en-US" sz="1200" kern="1200" dirty="0" err="1">
                <a:solidFill>
                  <a:schemeClr val="tx1"/>
                </a:solidFill>
                <a:effectLst/>
                <a:latin typeface="+mn-lt"/>
                <a:ea typeface="+mn-ea"/>
                <a:cs typeface="+mn-cs"/>
              </a:rPr>
              <a:t>custom_units.txt</a:t>
            </a:r>
            <a:r>
              <a:rPr lang="en-US" sz="1200" kern="1200" dirty="0">
                <a:solidFill>
                  <a:schemeClr val="tx1"/>
                </a:solidFill>
                <a:effectLst/>
                <a:latin typeface="+mn-lt"/>
                <a:ea typeface="+mn-ea"/>
                <a:cs typeface="+mn-cs"/>
              </a:rPr>
              <a:t>. Open this tab delimited file in a spreadsheet editor. DO NOT edit this file in a text editor. If you have no custom units to report you may delete this file, but may also keep it around if you think it may be of future use. Valid custom units must be convertible to SI Units (i.e. International System of Units). If it cannot be converted to SI then list it in the attribute </a:t>
            </a:r>
            <a:r>
              <a:rPr lang="en-US" sz="1200" kern="1200" dirty="0" err="1">
                <a:solidFill>
                  <a:schemeClr val="tx1"/>
                </a:solidFill>
                <a:effectLst/>
                <a:latin typeface="+mn-lt"/>
                <a:ea typeface="+mn-ea"/>
                <a:cs typeface="+mn-cs"/>
              </a:rPr>
              <a:t>defintion</a:t>
            </a:r>
            <a:r>
              <a:rPr lang="en-US" sz="1200" kern="1200" dirty="0">
                <a:solidFill>
                  <a:schemeClr val="tx1"/>
                </a:solidFill>
                <a:effectLst/>
                <a:latin typeface="+mn-lt"/>
                <a:ea typeface="+mn-ea"/>
                <a:cs typeface="+mn-cs"/>
              </a:rPr>
              <a:t> and enter "dimensionless" in the unit field. To create a custom unit define the:</a:t>
            </a:r>
          </a:p>
          <a:p>
            <a:pPr lvl="1"/>
            <a:r>
              <a:rPr lang="en-US" sz="1200" b="1" kern="1200" dirty="0">
                <a:solidFill>
                  <a:schemeClr val="tx1"/>
                </a:solidFill>
                <a:effectLst/>
                <a:latin typeface="+mn-lt"/>
                <a:ea typeface="+mn-ea"/>
                <a:cs typeface="+mn-cs"/>
              </a:rPr>
              <a:t>id</a:t>
            </a:r>
            <a:r>
              <a:rPr lang="en-US" sz="1200" kern="1200" dirty="0">
                <a:solidFill>
                  <a:schemeClr val="tx1"/>
                </a:solidFill>
                <a:effectLst/>
                <a:latin typeface="+mn-lt"/>
                <a:ea typeface="+mn-ea"/>
                <a:cs typeface="+mn-cs"/>
              </a:rPr>
              <a:t> This is equivalent to the unit name.</a:t>
            </a:r>
          </a:p>
          <a:p>
            <a:pPr lvl="1"/>
            <a:r>
              <a:rPr lang="en-US" sz="1200" b="1" kern="1200" dirty="0" err="1">
                <a:solidFill>
                  <a:schemeClr val="tx1"/>
                </a:solidFill>
                <a:effectLst/>
                <a:latin typeface="+mn-lt"/>
                <a:ea typeface="+mn-ea"/>
                <a:cs typeface="+mn-cs"/>
              </a:rPr>
              <a:t>unitType</a:t>
            </a:r>
            <a:r>
              <a:rPr lang="en-US" sz="1200" kern="1200" dirty="0">
                <a:solidFill>
                  <a:schemeClr val="tx1"/>
                </a:solidFill>
                <a:effectLst/>
                <a:latin typeface="+mn-lt"/>
                <a:ea typeface="+mn-ea"/>
                <a:cs typeface="+mn-cs"/>
              </a:rPr>
              <a:t> The type of unit being defined. Reference the dictionary for examples.</a:t>
            </a:r>
          </a:p>
          <a:p>
            <a:pPr lvl="1"/>
            <a:r>
              <a:rPr lang="en-US" sz="1200" b="1" kern="1200" dirty="0" err="1">
                <a:solidFill>
                  <a:schemeClr val="tx1"/>
                </a:solidFill>
                <a:effectLst/>
                <a:latin typeface="+mn-lt"/>
                <a:ea typeface="+mn-ea"/>
                <a:cs typeface="+mn-cs"/>
              </a:rPr>
              <a:t>parentSI</a:t>
            </a:r>
            <a:r>
              <a:rPr lang="en-US" sz="1200" kern="1200" dirty="0">
                <a:solidFill>
                  <a:schemeClr val="tx1"/>
                </a:solidFill>
                <a:effectLst/>
                <a:latin typeface="+mn-lt"/>
                <a:ea typeface="+mn-ea"/>
                <a:cs typeface="+mn-cs"/>
              </a:rPr>
              <a:t> The SI equivalent of the id you have entered.</a:t>
            </a:r>
          </a:p>
          <a:p>
            <a:pPr lvl="1"/>
            <a:r>
              <a:rPr lang="en-US" sz="1200" b="1" kern="1200" dirty="0" err="1">
                <a:solidFill>
                  <a:schemeClr val="tx1"/>
                </a:solidFill>
                <a:effectLst/>
                <a:latin typeface="+mn-lt"/>
                <a:ea typeface="+mn-ea"/>
                <a:cs typeface="+mn-cs"/>
              </a:rPr>
              <a:t>multiplierToSI</a:t>
            </a:r>
            <a:r>
              <a:rPr lang="en-US" sz="1200" kern="1200" dirty="0">
                <a:solidFill>
                  <a:schemeClr val="tx1"/>
                </a:solidFill>
                <a:effectLst/>
                <a:latin typeface="+mn-lt"/>
                <a:ea typeface="+mn-ea"/>
                <a:cs typeface="+mn-cs"/>
              </a:rPr>
              <a:t> This is the multiplier to convert from your custom unit to the SI unit equivalent.</a:t>
            </a:r>
          </a:p>
          <a:p>
            <a:pPr lvl="1"/>
            <a:r>
              <a:rPr lang="en-US" sz="1200" b="1" kern="1200" dirty="0">
                <a:solidFill>
                  <a:schemeClr val="tx1"/>
                </a:solidFill>
                <a:effectLst/>
                <a:latin typeface="+mn-lt"/>
                <a:ea typeface="+mn-ea"/>
                <a:cs typeface="+mn-cs"/>
              </a:rPr>
              <a:t>description</a:t>
            </a:r>
            <a:r>
              <a:rPr lang="en-US" sz="1200" kern="1200" dirty="0">
                <a:solidFill>
                  <a:schemeClr val="tx1"/>
                </a:solidFill>
                <a:effectLst/>
                <a:latin typeface="+mn-lt"/>
                <a:ea typeface="+mn-ea"/>
                <a:cs typeface="+mn-cs"/>
              </a:rPr>
              <a:t> A description of the custom unit. Reference the dictionary for examples.</a:t>
            </a:r>
          </a:p>
          <a:p>
            <a:pPr lvl="0"/>
            <a:r>
              <a:rPr lang="en-US" sz="1200" b="1" kern="1200" dirty="0" err="1">
                <a:solidFill>
                  <a:schemeClr val="tx1"/>
                </a:solidFill>
                <a:effectLst/>
                <a:latin typeface="+mn-lt"/>
                <a:ea typeface="+mn-ea"/>
                <a:cs typeface="+mn-cs"/>
              </a:rPr>
              <a:t>dateTimeFormatString</a:t>
            </a:r>
            <a:r>
              <a:rPr lang="en-US" sz="1200" kern="1200" dirty="0">
                <a:solidFill>
                  <a:schemeClr val="tx1"/>
                </a:solidFill>
                <a:effectLst/>
                <a:latin typeface="+mn-lt"/>
                <a:ea typeface="+mn-ea"/>
                <a:cs typeface="+mn-cs"/>
              </a:rPr>
              <a:t> Enter the date time format string for each attribute of "Date" class. Remember, a class of "Date" specifies the attribute as a date, time, or </a:t>
            </a:r>
            <a:r>
              <a:rPr lang="en-US" sz="1200" kern="1200" dirty="0" err="1">
                <a:solidFill>
                  <a:schemeClr val="tx1"/>
                </a:solidFill>
                <a:effectLst/>
                <a:latin typeface="+mn-lt"/>
                <a:ea typeface="+mn-ea"/>
                <a:cs typeface="+mn-cs"/>
              </a:rPr>
              <a:t>datetime</a:t>
            </a:r>
            <a:r>
              <a:rPr lang="en-US" sz="1200" kern="1200" dirty="0">
                <a:solidFill>
                  <a:schemeClr val="tx1"/>
                </a:solidFill>
                <a:effectLst/>
                <a:latin typeface="+mn-lt"/>
                <a:ea typeface="+mn-ea"/>
                <a:cs typeface="+mn-cs"/>
              </a:rPr>
              <a:t>. Enter the format string in this field. If the attribute class is not "Date", leave this field blank. Below are rules for constructing format strings.</a:t>
            </a:r>
          </a:p>
          <a:p>
            <a:pPr lvl="1"/>
            <a:r>
              <a:rPr lang="en-US" sz="1200" b="1" kern="1200" dirty="0">
                <a:solidFill>
                  <a:schemeClr val="tx1"/>
                </a:solidFill>
                <a:effectLst/>
                <a:latin typeface="+mn-lt"/>
                <a:ea typeface="+mn-ea"/>
                <a:cs typeface="+mn-cs"/>
              </a:rPr>
              <a:t>year</a:t>
            </a:r>
            <a:r>
              <a:rPr lang="en-US" sz="1200" kern="1200" dirty="0">
                <a:solidFill>
                  <a:schemeClr val="tx1"/>
                </a:solidFill>
                <a:effectLst/>
                <a:latin typeface="+mn-lt"/>
                <a:ea typeface="+mn-ea"/>
                <a:cs typeface="+mn-cs"/>
              </a:rPr>
              <a:t> Use Y to denote a year string (e.g. 2017 is represented as YYYY).</a:t>
            </a:r>
          </a:p>
          <a:p>
            <a:pPr lvl="1"/>
            <a:r>
              <a:rPr lang="en-US" sz="1200" b="1" kern="1200" dirty="0">
                <a:solidFill>
                  <a:schemeClr val="tx1"/>
                </a:solidFill>
                <a:effectLst/>
                <a:latin typeface="+mn-lt"/>
                <a:ea typeface="+mn-ea"/>
                <a:cs typeface="+mn-cs"/>
              </a:rPr>
              <a:t>month</a:t>
            </a:r>
            <a:r>
              <a:rPr lang="en-US" sz="1200" kern="1200" dirty="0">
                <a:solidFill>
                  <a:schemeClr val="tx1"/>
                </a:solidFill>
                <a:effectLst/>
                <a:latin typeface="+mn-lt"/>
                <a:ea typeface="+mn-ea"/>
                <a:cs typeface="+mn-cs"/>
              </a:rPr>
              <a:t> Use M to denote a month string (e.g. 2017-05 is represented as YYYY-MM).</a:t>
            </a:r>
          </a:p>
          <a:p>
            <a:pPr lvl="1"/>
            <a:r>
              <a:rPr lang="en-US" sz="1200" b="1" kern="1200" dirty="0">
                <a:solidFill>
                  <a:schemeClr val="tx1"/>
                </a:solidFill>
                <a:effectLst/>
                <a:latin typeface="+mn-lt"/>
                <a:ea typeface="+mn-ea"/>
                <a:cs typeface="+mn-cs"/>
              </a:rPr>
              <a:t>day</a:t>
            </a:r>
            <a:r>
              <a:rPr lang="en-US" sz="1200" kern="1200" dirty="0">
                <a:solidFill>
                  <a:schemeClr val="tx1"/>
                </a:solidFill>
                <a:effectLst/>
                <a:latin typeface="+mn-lt"/>
                <a:ea typeface="+mn-ea"/>
                <a:cs typeface="+mn-cs"/>
              </a:rPr>
              <a:t> Use D to denote a day string (e.g. 2017-05-09 is represented as YYYY-MM-DD).</a:t>
            </a:r>
          </a:p>
          <a:p>
            <a:pPr lvl="1"/>
            <a:r>
              <a:rPr lang="en-US" sz="1200" b="1" kern="1200" dirty="0">
                <a:solidFill>
                  <a:schemeClr val="tx1"/>
                </a:solidFill>
                <a:effectLst/>
                <a:latin typeface="+mn-lt"/>
                <a:ea typeface="+mn-ea"/>
                <a:cs typeface="+mn-cs"/>
              </a:rPr>
              <a:t>hour</a:t>
            </a:r>
            <a:r>
              <a:rPr lang="en-US" sz="1200" kern="1200" dirty="0">
                <a:solidFill>
                  <a:schemeClr val="tx1"/>
                </a:solidFill>
                <a:effectLst/>
                <a:latin typeface="+mn-lt"/>
                <a:ea typeface="+mn-ea"/>
                <a:cs typeface="+mn-cs"/>
              </a:rPr>
              <a:t> Use h to denote a hour string (e.g. 2017-05-09 13 is represented as YYYY-MM-DD </a:t>
            </a:r>
            <a:r>
              <a:rPr lang="en-US" sz="1200" kern="1200" dirty="0" err="1">
                <a:solidFill>
                  <a:schemeClr val="tx1"/>
                </a:solidFill>
                <a:effectLst/>
                <a:latin typeface="+mn-lt"/>
                <a:ea typeface="+mn-ea"/>
                <a:cs typeface="+mn-cs"/>
              </a:rPr>
              <a:t>hh</a:t>
            </a:r>
            <a:r>
              <a:rPr lang="en-US" sz="1200" kern="1200" dirty="0">
                <a:solidFill>
                  <a:schemeClr val="tx1"/>
                </a:solidFill>
                <a:effectLst/>
                <a:latin typeface="+mn-lt"/>
                <a:ea typeface="+mn-ea"/>
                <a:cs typeface="+mn-cs"/>
              </a:rPr>
              <a:t>).</a:t>
            </a:r>
          </a:p>
          <a:p>
            <a:pPr lvl="1"/>
            <a:r>
              <a:rPr lang="en-US" sz="1200" b="1" kern="1200" dirty="0">
                <a:solidFill>
                  <a:schemeClr val="tx1"/>
                </a:solidFill>
                <a:effectLst/>
                <a:latin typeface="+mn-lt"/>
                <a:ea typeface="+mn-ea"/>
                <a:cs typeface="+mn-cs"/>
              </a:rPr>
              <a:t>minute</a:t>
            </a:r>
            <a:r>
              <a:rPr lang="en-US" sz="1200" kern="1200" dirty="0">
                <a:solidFill>
                  <a:schemeClr val="tx1"/>
                </a:solidFill>
                <a:effectLst/>
                <a:latin typeface="+mn-lt"/>
                <a:ea typeface="+mn-ea"/>
                <a:cs typeface="+mn-cs"/>
              </a:rPr>
              <a:t> use m to denote a minute string (e.g. 2017-05-09 13:15 is represented as YYYY-MM-DD </a:t>
            </a:r>
            <a:r>
              <a:rPr lang="en-US" sz="1200" kern="1200" dirty="0" err="1">
                <a:solidFill>
                  <a:schemeClr val="tx1"/>
                </a:solidFill>
                <a:effectLst/>
                <a:latin typeface="+mn-lt"/>
                <a:ea typeface="+mn-ea"/>
                <a:cs typeface="+mn-cs"/>
              </a:rPr>
              <a:t>hh:mm</a:t>
            </a:r>
            <a:r>
              <a:rPr lang="en-US" sz="1200" kern="1200" dirty="0">
                <a:solidFill>
                  <a:schemeClr val="tx1"/>
                </a:solidFill>
                <a:effectLst/>
                <a:latin typeface="+mn-lt"/>
                <a:ea typeface="+mn-ea"/>
                <a:cs typeface="+mn-cs"/>
              </a:rPr>
              <a:t>).</a:t>
            </a:r>
          </a:p>
          <a:p>
            <a:pPr lvl="1"/>
            <a:r>
              <a:rPr lang="en-US" sz="1200" b="1" kern="1200" dirty="0">
                <a:solidFill>
                  <a:schemeClr val="tx1"/>
                </a:solidFill>
                <a:effectLst/>
                <a:latin typeface="+mn-lt"/>
                <a:ea typeface="+mn-ea"/>
                <a:cs typeface="+mn-cs"/>
              </a:rPr>
              <a:t>second</a:t>
            </a:r>
            <a:r>
              <a:rPr lang="en-US" sz="1200" kern="1200" dirty="0">
                <a:solidFill>
                  <a:schemeClr val="tx1"/>
                </a:solidFill>
                <a:effectLst/>
                <a:latin typeface="+mn-lt"/>
                <a:ea typeface="+mn-ea"/>
                <a:cs typeface="+mn-cs"/>
              </a:rPr>
              <a:t> use s to denote a second string (e.g. 2017-05-09 13:15:00 is represented as YYYY-MM-DD </a:t>
            </a:r>
            <a:r>
              <a:rPr lang="en-US" sz="1200" kern="1200" dirty="0" err="1">
                <a:solidFill>
                  <a:schemeClr val="tx1"/>
                </a:solidFill>
                <a:effectLst/>
                <a:latin typeface="+mn-lt"/>
                <a:ea typeface="+mn-ea"/>
                <a:cs typeface="+mn-cs"/>
              </a:rPr>
              <a:t>hh:mm:ss</a:t>
            </a:r>
            <a:r>
              <a:rPr lang="en-US" sz="1200" kern="1200" dirty="0">
                <a:solidFill>
                  <a:schemeClr val="tx1"/>
                </a:solidFill>
                <a:effectLst/>
                <a:latin typeface="+mn-lt"/>
                <a:ea typeface="+mn-ea"/>
                <a:cs typeface="+mn-cs"/>
              </a:rPr>
              <a:t>).</a:t>
            </a:r>
          </a:p>
          <a:p>
            <a:pPr lvl="1"/>
            <a:r>
              <a:rPr lang="en-US" sz="1200" b="1" kern="1200" dirty="0">
                <a:solidFill>
                  <a:schemeClr val="tx1"/>
                </a:solidFill>
                <a:effectLst/>
                <a:latin typeface="+mn-lt"/>
                <a:ea typeface="+mn-ea"/>
                <a:cs typeface="+mn-cs"/>
              </a:rPr>
              <a:t>Time zone format strings:</a:t>
            </a:r>
            <a:r>
              <a:rPr lang="en-US" sz="1200" kern="1200" dirty="0">
                <a:solidFill>
                  <a:schemeClr val="tx1"/>
                </a:solidFill>
                <a:effectLst/>
                <a:latin typeface="+mn-lt"/>
                <a:ea typeface="+mn-ea"/>
                <a:cs typeface="+mn-cs"/>
              </a:rPr>
              <a:t> use + or - along with a time string to denote time zone offsets (e.g. 2017-05-09 13:15:00+05:00 is represented as YYYY-MM-DD </a:t>
            </a:r>
            <a:r>
              <a:rPr lang="en-US" sz="1200" kern="1200" dirty="0" err="1">
                <a:solidFill>
                  <a:schemeClr val="tx1"/>
                </a:solidFill>
                <a:effectLst/>
                <a:latin typeface="+mn-lt"/>
                <a:ea typeface="+mn-ea"/>
                <a:cs typeface="+mn-cs"/>
              </a:rPr>
              <a:t>hh:mm:ss+hh:mm</a:t>
            </a:r>
            <a:r>
              <a:rPr lang="en-US" sz="1200" kern="1200" dirty="0">
                <a:solidFill>
                  <a:schemeClr val="tx1"/>
                </a:solidFill>
                <a:effectLst/>
                <a:latin typeface="+mn-lt"/>
                <a:ea typeface="+mn-ea"/>
                <a:cs typeface="+mn-cs"/>
              </a:rPr>
              <a:t>).</a:t>
            </a:r>
          </a:p>
          <a:p>
            <a:pPr lvl="0"/>
            <a:r>
              <a:rPr lang="en-US" sz="1200" b="1" kern="1200" dirty="0" err="1">
                <a:solidFill>
                  <a:schemeClr val="tx1"/>
                </a:solidFill>
                <a:effectLst/>
                <a:latin typeface="+mn-lt"/>
                <a:ea typeface="+mn-ea"/>
                <a:cs typeface="+mn-cs"/>
              </a:rPr>
              <a:t>missingValueCode</a:t>
            </a:r>
            <a:r>
              <a:rPr lang="en-US" sz="1200" kern="1200" dirty="0">
                <a:solidFill>
                  <a:schemeClr val="tx1"/>
                </a:solidFill>
                <a:effectLst/>
                <a:latin typeface="+mn-lt"/>
                <a:ea typeface="+mn-ea"/>
                <a:cs typeface="+mn-cs"/>
              </a:rPr>
              <a:t> If a code for 'no data' is used, specify it here (e.g. NA, -99999, etc.). Only one </a:t>
            </a:r>
            <a:r>
              <a:rPr lang="en-US" sz="1200" kern="1200" dirty="0" err="1">
                <a:solidFill>
                  <a:schemeClr val="tx1"/>
                </a:solidFill>
                <a:effectLst/>
                <a:latin typeface="+mn-lt"/>
                <a:ea typeface="+mn-ea"/>
                <a:cs typeface="+mn-cs"/>
              </a:rPr>
              <a:t>missingValueCode</a:t>
            </a:r>
            <a:r>
              <a:rPr lang="en-US" sz="1200" kern="1200" dirty="0">
                <a:solidFill>
                  <a:schemeClr val="tx1"/>
                </a:solidFill>
                <a:effectLst/>
                <a:latin typeface="+mn-lt"/>
                <a:ea typeface="+mn-ea"/>
                <a:cs typeface="+mn-cs"/>
              </a:rPr>
              <a:t> is allowed for a single attribute.</a:t>
            </a:r>
          </a:p>
          <a:p>
            <a:pPr lvl="0"/>
            <a:r>
              <a:rPr lang="en-US" sz="1200" b="1" kern="1200" dirty="0" err="1">
                <a:solidFill>
                  <a:schemeClr val="tx1"/>
                </a:solidFill>
                <a:effectLst/>
                <a:latin typeface="+mn-lt"/>
                <a:ea typeface="+mn-ea"/>
                <a:cs typeface="+mn-cs"/>
              </a:rPr>
              <a:t>missingValueCodeExplanation</a:t>
            </a:r>
            <a:r>
              <a:rPr lang="en-US" sz="1200" kern="1200" dirty="0">
                <a:solidFill>
                  <a:schemeClr val="tx1"/>
                </a:solidFill>
                <a:effectLst/>
                <a:latin typeface="+mn-lt"/>
                <a:ea typeface="+mn-ea"/>
                <a:cs typeface="+mn-cs"/>
              </a:rPr>
              <a:t> Define the missing value code here.</a:t>
            </a:r>
          </a:p>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15</a:t>
            </a:fld>
            <a:endParaRPr lang="en-US"/>
          </a:p>
        </p:txBody>
      </p:sp>
    </p:spTree>
    <p:extLst>
      <p:ext uri="{BB962C8B-B14F-4D97-AF65-F5344CB8AC3E}">
        <p14:creationId xmlns:p14="http://schemas.microsoft.com/office/powerpoint/2010/main" val="2675521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16</a:t>
            </a:fld>
            <a:endParaRPr lang="en-US"/>
          </a:p>
        </p:txBody>
      </p:sp>
    </p:spTree>
    <p:extLst>
      <p:ext uri="{BB962C8B-B14F-4D97-AF65-F5344CB8AC3E}">
        <p14:creationId xmlns:p14="http://schemas.microsoft.com/office/powerpoint/2010/main" val="3953848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17</a:t>
            </a:fld>
            <a:endParaRPr lang="en-US"/>
          </a:p>
        </p:txBody>
      </p:sp>
    </p:spTree>
    <p:extLst>
      <p:ext uri="{BB962C8B-B14F-4D97-AF65-F5344CB8AC3E}">
        <p14:creationId xmlns:p14="http://schemas.microsoft.com/office/powerpoint/2010/main" val="3860029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18</a:t>
            </a:fld>
            <a:endParaRPr lang="en-US"/>
          </a:p>
        </p:txBody>
      </p:sp>
    </p:spTree>
    <p:extLst>
      <p:ext uri="{BB962C8B-B14F-4D97-AF65-F5344CB8AC3E}">
        <p14:creationId xmlns:p14="http://schemas.microsoft.com/office/powerpoint/2010/main" val="376844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Step 13: Close files, if any of your files are open code will not generate </a:t>
            </a:r>
            <a:r>
              <a:rPr lang="en-US" sz="1200" b="1" kern="1200" dirty="0" err="1">
                <a:solidFill>
                  <a:schemeClr val="tx1"/>
                </a:solidFill>
                <a:effectLst/>
                <a:latin typeface="+mn-lt"/>
                <a:ea typeface="+mn-ea"/>
                <a:cs typeface="+mn-cs"/>
              </a:rPr>
              <a:t>catvars</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Step 14: Categorical variables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your data tables contain any attributes with the categorical class, you will need to supply definitions for the categorical codes. Use the function </a:t>
            </a:r>
            <a:r>
              <a:rPr lang="en-US" sz="1200" kern="1200" dirty="0" err="1">
                <a:solidFill>
                  <a:schemeClr val="tx1"/>
                </a:solidFill>
                <a:effectLst/>
                <a:latin typeface="+mn-lt"/>
                <a:ea typeface="+mn-ea"/>
                <a:cs typeface="+mn-cs"/>
              </a:rPr>
              <a:t>define_catvars</a:t>
            </a:r>
            <a:r>
              <a:rPr lang="en-US" sz="1200" kern="1200" dirty="0">
                <a:solidFill>
                  <a:schemeClr val="tx1"/>
                </a:solidFill>
                <a:effectLst/>
                <a:latin typeface="+mn-lt"/>
                <a:ea typeface="+mn-ea"/>
                <a:cs typeface="+mn-cs"/>
              </a:rPr>
              <a:t> to do this. </a:t>
            </a:r>
            <a:r>
              <a:rPr lang="en-US" sz="1200" kern="1200" dirty="0" err="1">
                <a:solidFill>
                  <a:schemeClr val="tx1"/>
                </a:solidFill>
                <a:effectLst/>
                <a:latin typeface="+mn-lt"/>
                <a:ea typeface="+mn-ea"/>
                <a:cs typeface="+mn-cs"/>
              </a:rPr>
              <a:t>define_catvars</a:t>
            </a:r>
            <a:r>
              <a:rPr lang="en-US" sz="1200" kern="1200" dirty="0">
                <a:solidFill>
                  <a:schemeClr val="tx1"/>
                </a:solidFill>
                <a:effectLst/>
                <a:latin typeface="+mn-lt"/>
                <a:ea typeface="+mn-ea"/>
                <a:cs typeface="+mn-cs"/>
              </a:rPr>
              <a:t> searches through each attribute file looking for attributes with a categorical class. If found, the function extracts unique categorical codes for each attribute and writes them to a file for you to define.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View documentation for this function</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define_catvars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Run this function for your dataset</a:t>
            </a:r>
          </a:p>
          <a:p>
            <a:r>
              <a:rPr lang="en-US" sz="1200" kern="1200" dirty="0" err="1">
                <a:solidFill>
                  <a:schemeClr val="tx1"/>
                </a:solidFill>
                <a:effectLst/>
                <a:latin typeface="+mn-lt"/>
                <a:ea typeface="+mn-ea"/>
                <a:cs typeface="+mn-cs"/>
              </a:rPr>
              <a:t>define_catvars</a:t>
            </a:r>
            <a:r>
              <a:rPr lang="en-US" sz="1200" kern="1200" dirty="0">
                <a:solidFill>
                  <a:schemeClr val="tx1"/>
                </a:solidFill>
                <a:effectLst/>
                <a:latin typeface="+mn-lt"/>
                <a:ea typeface="+mn-ea"/>
                <a:cs typeface="+mn-cs"/>
              </a:rPr>
              <a:t>(path = "/Users/</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/Desktop/</a:t>
            </a:r>
            <a:r>
              <a:rPr lang="en-US" sz="1200" kern="1200" dirty="0" err="1">
                <a:solidFill>
                  <a:schemeClr val="tx1"/>
                </a:solidFill>
                <a:effectLst/>
                <a:latin typeface="+mn-lt"/>
                <a:ea typeface="+mn-ea"/>
                <a:cs typeface="+mn-cs"/>
              </a:rPr>
              <a:t>gleon_chloride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tab delimited </a:t>
            </a:r>
            <a:r>
              <a:rPr lang="en-US" sz="1200" b="1" kern="1200" dirty="0" err="1">
                <a:solidFill>
                  <a:schemeClr val="tx1"/>
                </a:solidFill>
                <a:effectLst/>
                <a:latin typeface="+mn-lt"/>
                <a:ea typeface="+mn-ea"/>
                <a:cs typeface="+mn-cs"/>
              </a:rPr>
              <a:t>catvars_datatablename.txt</a:t>
            </a:r>
            <a:r>
              <a:rPr lang="en-US" sz="1200" kern="1200" dirty="0">
                <a:solidFill>
                  <a:schemeClr val="tx1"/>
                </a:solidFill>
                <a:effectLst/>
                <a:latin typeface="+mn-lt"/>
                <a:ea typeface="+mn-ea"/>
                <a:cs typeface="+mn-cs"/>
              </a:rPr>
              <a:t> will be created for each of your data tables containing categorical variables. Open these in a spreadsheet editor and add definitions for each code.</a:t>
            </a:r>
          </a:p>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19</a:t>
            </a:fld>
            <a:endParaRPr lang="en-US"/>
          </a:p>
        </p:txBody>
      </p:sp>
    </p:spTree>
    <p:extLst>
      <p:ext uri="{BB962C8B-B14F-4D97-AF65-F5344CB8AC3E}">
        <p14:creationId xmlns:p14="http://schemas.microsoft.com/office/powerpoint/2010/main" val="1033443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Geographic points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Run the function </a:t>
            </a:r>
            <a:r>
              <a:rPr lang="en-US" sz="1200" kern="1200" dirty="0" err="1">
                <a:solidFill>
                  <a:schemeClr val="tx1"/>
                </a:solidFill>
                <a:effectLst/>
                <a:latin typeface="+mn-lt"/>
                <a:ea typeface="+mn-ea"/>
                <a:cs typeface="+mn-cs"/>
              </a:rPr>
              <a:t>extract_geocoverage</a:t>
            </a:r>
            <a:r>
              <a:rPr lang="en-US" sz="1200" kern="1200" dirty="0">
                <a:solidFill>
                  <a:schemeClr val="tx1"/>
                </a:solidFill>
                <a:effectLst/>
                <a:latin typeface="+mn-lt"/>
                <a:ea typeface="+mn-ea"/>
                <a:cs typeface="+mn-cs"/>
              </a:rPr>
              <a:t> to get the unique latitude, longitude, and site name combinations from your data and write to file. </a:t>
            </a:r>
            <a:r>
              <a:rPr lang="en-US" sz="1200" kern="1200" dirty="0" err="1">
                <a:solidFill>
                  <a:schemeClr val="tx1"/>
                </a:solidFill>
                <a:effectLst/>
                <a:latin typeface="+mn-lt"/>
                <a:ea typeface="+mn-ea"/>
                <a:cs typeface="+mn-cs"/>
              </a:rPr>
              <a:t>extract_geocoverage</a:t>
            </a:r>
            <a:r>
              <a:rPr lang="en-US" sz="1200" kern="1200" dirty="0">
                <a:solidFill>
                  <a:schemeClr val="tx1"/>
                </a:solidFill>
                <a:effectLst/>
                <a:latin typeface="+mn-lt"/>
                <a:ea typeface="+mn-ea"/>
                <a:cs typeface="+mn-cs"/>
              </a:rPr>
              <a:t> requires specific inputs that may require altering the latitude and longitude </a:t>
            </a:r>
            <a:r>
              <a:rPr lang="en-US" sz="1200" kern="1200" dirty="0" err="1">
                <a:solidFill>
                  <a:schemeClr val="tx1"/>
                </a:solidFill>
                <a:effectLst/>
                <a:latin typeface="+mn-lt"/>
                <a:ea typeface="+mn-ea"/>
                <a:cs typeface="+mn-cs"/>
              </a:rPr>
              <a:t>formate</a:t>
            </a:r>
            <a:r>
              <a:rPr lang="en-US" sz="1200" kern="1200" dirty="0">
                <a:solidFill>
                  <a:schemeClr val="tx1"/>
                </a:solidFill>
                <a:effectLst/>
                <a:latin typeface="+mn-lt"/>
                <a:ea typeface="+mn-ea"/>
                <a:cs typeface="+mn-cs"/>
              </a:rPr>
              <a:t> of your data. See </a:t>
            </a:r>
            <a:r>
              <a:rPr lang="en-US" sz="1200" kern="1200" dirty="0" err="1">
                <a:solidFill>
                  <a:schemeClr val="tx1"/>
                </a:solidFill>
                <a:effectLst/>
                <a:latin typeface="+mn-lt"/>
                <a:ea typeface="+mn-ea"/>
                <a:cs typeface="+mn-cs"/>
              </a:rPr>
              <a:t>documenation</a:t>
            </a:r>
            <a:r>
              <a:rPr lang="en-US" sz="1200" kern="1200" dirty="0">
                <a:solidFill>
                  <a:schemeClr val="tx1"/>
                </a:solidFill>
                <a:effectLst/>
                <a:latin typeface="+mn-lt"/>
                <a:ea typeface="+mn-ea"/>
                <a:cs typeface="+mn-cs"/>
              </a:rPr>
              <a:t> for details.</a:t>
            </a:r>
          </a:p>
          <a:p>
            <a:r>
              <a:rPr lang="en-US" sz="1200" kern="1200" dirty="0">
                <a:solidFill>
                  <a:schemeClr val="tx1"/>
                </a:solidFill>
                <a:effectLst/>
                <a:latin typeface="+mn-lt"/>
                <a:ea typeface="+mn-ea"/>
                <a:cs typeface="+mn-cs"/>
              </a:rPr>
              <a:t>Arguments required by this function are:</a:t>
            </a:r>
          </a:p>
          <a:p>
            <a:pPr lvl="0"/>
            <a:r>
              <a:rPr lang="en-US" sz="1200" b="1" kern="1200" dirty="0">
                <a:solidFill>
                  <a:schemeClr val="tx1"/>
                </a:solidFill>
                <a:effectLst/>
                <a:latin typeface="+mn-lt"/>
                <a:ea typeface="+mn-ea"/>
                <a:cs typeface="+mn-cs"/>
              </a:rPr>
              <a:t>path</a:t>
            </a:r>
            <a:r>
              <a:rPr lang="en-US" sz="1200" kern="1200" dirty="0">
                <a:solidFill>
                  <a:schemeClr val="tx1"/>
                </a:solidFill>
                <a:effectLst/>
                <a:latin typeface="+mn-lt"/>
                <a:ea typeface="+mn-ea"/>
                <a:cs typeface="+mn-cs"/>
              </a:rPr>
              <a:t> A path to the dataset working directory containing the data table with geographic information.</a:t>
            </a:r>
          </a:p>
          <a:p>
            <a:pPr lvl="0"/>
            <a:r>
              <a:rPr lang="en-US" sz="1200" b="1" kern="1200" dirty="0" err="1">
                <a:solidFill>
                  <a:schemeClr val="tx1"/>
                </a:solidFill>
                <a:effectLst/>
                <a:latin typeface="+mn-lt"/>
                <a:ea typeface="+mn-ea"/>
                <a:cs typeface="+mn-cs"/>
              </a:rPr>
              <a:t>data.file</a:t>
            </a:r>
            <a:r>
              <a:rPr lang="en-US" sz="1200" kern="1200" dirty="0">
                <a:solidFill>
                  <a:schemeClr val="tx1"/>
                </a:solidFill>
                <a:effectLst/>
                <a:latin typeface="+mn-lt"/>
                <a:ea typeface="+mn-ea"/>
                <a:cs typeface="+mn-cs"/>
              </a:rPr>
              <a:t> Name of the input data table containing geographic coverage data.</a:t>
            </a:r>
          </a:p>
          <a:p>
            <a:pPr lvl="0"/>
            <a:r>
              <a:rPr lang="en-US" sz="1200" b="1" kern="1200" dirty="0" err="1">
                <a:solidFill>
                  <a:schemeClr val="tx1"/>
                </a:solidFill>
                <a:effectLst/>
                <a:latin typeface="+mn-lt"/>
                <a:ea typeface="+mn-ea"/>
                <a:cs typeface="+mn-cs"/>
              </a:rPr>
              <a:t>lat.col</a:t>
            </a:r>
            <a:r>
              <a:rPr lang="en-US" sz="1200" kern="1200" dirty="0">
                <a:solidFill>
                  <a:schemeClr val="tx1"/>
                </a:solidFill>
                <a:effectLst/>
                <a:latin typeface="+mn-lt"/>
                <a:ea typeface="+mn-ea"/>
                <a:cs typeface="+mn-cs"/>
              </a:rPr>
              <a:t> Name of latitude column. Values of this column must be in decimal degrees. Latitudes south of the equator must be prefixed with a minus sign (i.e. dash, "-").</a:t>
            </a:r>
          </a:p>
          <a:p>
            <a:pPr lvl="0"/>
            <a:r>
              <a:rPr lang="en-US" sz="1200" b="1" kern="1200" dirty="0" err="1">
                <a:solidFill>
                  <a:schemeClr val="tx1"/>
                </a:solidFill>
                <a:effectLst/>
                <a:latin typeface="+mn-lt"/>
                <a:ea typeface="+mn-ea"/>
                <a:cs typeface="+mn-cs"/>
              </a:rPr>
              <a:t>lon.col</a:t>
            </a:r>
            <a:r>
              <a:rPr lang="en-US" sz="1200" kern="1200" dirty="0">
                <a:solidFill>
                  <a:schemeClr val="tx1"/>
                </a:solidFill>
                <a:effectLst/>
                <a:latin typeface="+mn-lt"/>
                <a:ea typeface="+mn-ea"/>
                <a:cs typeface="+mn-cs"/>
              </a:rPr>
              <a:t> Name of longitude column. Values of this column must be in decimal degrees. Longitudes west of the prime meridian must be prefixed with a minus sign (i.e. dash, "-").</a:t>
            </a:r>
          </a:p>
          <a:p>
            <a:pPr lvl="0"/>
            <a:r>
              <a:rPr lang="en-US" sz="1200" b="1" kern="1200" dirty="0" err="1">
                <a:solidFill>
                  <a:schemeClr val="tx1"/>
                </a:solidFill>
                <a:effectLst/>
                <a:latin typeface="+mn-lt"/>
                <a:ea typeface="+mn-ea"/>
                <a:cs typeface="+mn-cs"/>
              </a:rPr>
              <a:t>site.col</a:t>
            </a:r>
            <a:r>
              <a:rPr lang="en-US" sz="1200" kern="1200" dirty="0">
                <a:solidFill>
                  <a:schemeClr val="tx1"/>
                </a:solidFill>
                <a:effectLst/>
                <a:latin typeface="+mn-lt"/>
                <a:ea typeface="+mn-ea"/>
                <a:cs typeface="+mn-cs"/>
              </a:rPr>
              <a:t> Name of site column. This column lists site specific names to be associated with the geographic coordinates.</a:t>
            </a:r>
          </a:p>
          <a:p>
            <a:r>
              <a:rPr lang="en-US" sz="1200" kern="1200" dirty="0">
                <a:solidFill>
                  <a:schemeClr val="tx1"/>
                </a:solidFill>
                <a:effectLst/>
                <a:latin typeface="+mn-lt"/>
                <a:ea typeface="+mn-ea"/>
                <a:cs typeface="+mn-cs"/>
              </a:rPr>
              <a:t># View documentation for this function</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extract_geocoverage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Run this function for your dataset</a:t>
            </a:r>
          </a:p>
          <a:p>
            <a:r>
              <a:rPr lang="en-US" sz="1200" kern="1200" dirty="0" err="1">
                <a:solidFill>
                  <a:schemeClr val="tx1"/>
                </a:solidFill>
                <a:effectLst/>
                <a:latin typeface="+mn-lt"/>
                <a:ea typeface="+mn-ea"/>
                <a:cs typeface="+mn-cs"/>
              </a:rPr>
              <a:t>extract_geocoverage</a:t>
            </a:r>
            <a:r>
              <a:rPr lang="en-US" sz="1200" kern="1200" dirty="0">
                <a:solidFill>
                  <a:schemeClr val="tx1"/>
                </a:solidFill>
                <a:effectLst/>
                <a:latin typeface="+mn-lt"/>
                <a:ea typeface="+mn-ea"/>
                <a:cs typeface="+mn-cs"/>
              </a:rPr>
              <a:t>(path = "/Users/</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/Desktop/</a:t>
            </a:r>
            <a:r>
              <a:rPr lang="en-US" sz="1200" kern="1200" dirty="0" err="1">
                <a:solidFill>
                  <a:schemeClr val="tx1"/>
                </a:solidFill>
                <a:effectLst/>
                <a:latin typeface="+mn-lt"/>
                <a:ea typeface="+mn-ea"/>
                <a:cs typeface="+mn-cs"/>
              </a:rPr>
              <a:t>gleon_chloride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data.file</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lake_characteristics.csv</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lat.col</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lake_latitude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lon.col</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lake_longitude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site.col</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lake_name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function outputs a tab delimited file named </a:t>
            </a:r>
            <a:r>
              <a:rPr lang="en-US" sz="1200" kern="1200" dirty="0" err="1">
                <a:solidFill>
                  <a:schemeClr val="tx1"/>
                </a:solidFill>
                <a:effectLst/>
                <a:latin typeface="+mn-lt"/>
                <a:ea typeface="+mn-ea"/>
                <a:cs typeface="+mn-cs"/>
              </a:rPr>
              <a:t>geographic_coverage.txt</a:t>
            </a:r>
            <a:r>
              <a:rPr lang="en-US" sz="1200" kern="1200" dirty="0">
                <a:solidFill>
                  <a:schemeClr val="tx1"/>
                </a:solidFill>
                <a:effectLst/>
                <a:latin typeface="+mn-lt"/>
                <a:ea typeface="+mn-ea"/>
                <a:cs typeface="+mn-cs"/>
              </a:rPr>
              <a:t> to your dataset directory. You may edit this in a spreadsheet editor if you'd like, but if the data table this information has been extracted from is accurate, then there is no need for editing.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bounding box text file is for multiple regions. For Yolo Bypass we have one general region (YB) with numerous sampling sites. So we’ll use geographic coverage as a single entry and delete the bounding box file in the working directory. If you leave the bounding boxes if will give you a replication ERROR and not run the xml.</a:t>
            </a:r>
          </a:p>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20</a:t>
            </a:fld>
            <a:endParaRPr lang="en-US"/>
          </a:p>
        </p:txBody>
      </p:sp>
    </p:spTree>
    <p:extLst>
      <p:ext uri="{BB962C8B-B14F-4D97-AF65-F5344CB8AC3E}">
        <p14:creationId xmlns:p14="http://schemas.microsoft.com/office/powerpoint/2010/main" val="3376185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Step 16: Make EML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you are ready to synthesize your completed metadata templates into EML. This step is relatively simple, but requires several arguments:</a:t>
            </a:r>
          </a:p>
          <a:p>
            <a:pPr lvl="0"/>
            <a:r>
              <a:rPr lang="en-US" sz="1200" b="1" kern="1200" dirty="0">
                <a:solidFill>
                  <a:schemeClr val="tx1"/>
                </a:solidFill>
                <a:effectLst/>
                <a:latin typeface="+mn-lt"/>
                <a:ea typeface="+mn-ea"/>
                <a:cs typeface="+mn-cs"/>
              </a:rPr>
              <a:t>path</a:t>
            </a:r>
            <a:r>
              <a:rPr lang="en-US" sz="1200" kern="1200" dirty="0">
                <a:solidFill>
                  <a:schemeClr val="tx1"/>
                </a:solidFill>
                <a:effectLst/>
                <a:latin typeface="+mn-lt"/>
                <a:ea typeface="+mn-ea"/>
                <a:cs typeface="+mn-cs"/>
              </a:rPr>
              <a:t> A path to the dataset working directory.</a:t>
            </a:r>
          </a:p>
          <a:p>
            <a:pPr lvl="0"/>
            <a:r>
              <a:rPr lang="en-US" sz="1200" b="1" kern="1200" dirty="0" err="1">
                <a:solidFill>
                  <a:schemeClr val="tx1"/>
                </a:solidFill>
                <a:effectLst/>
                <a:latin typeface="+mn-lt"/>
                <a:ea typeface="+mn-ea"/>
                <a:cs typeface="+mn-cs"/>
              </a:rPr>
              <a:t>dataset.title</a:t>
            </a:r>
            <a:r>
              <a:rPr lang="en-US" sz="1200" kern="1200" dirty="0">
                <a:solidFill>
                  <a:schemeClr val="tx1"/>
                </a:solidFill>
                <a:effectLst/>
                <a:latin typeface="+mn-lt"/>
                <a:ea typeface="+mn-ea"/>
                <a:cs typeface="+mn-cs"/>
              </a:rPr>
              <a:t> A character string specifying the title for your dataset. Be descriptive (more than 5 words). We recommend the following format: Project name: Broad description: Time span (e.g. "GLEON: Long term lake chloride concentrations from North America and Europe: 1940-2016").</a:t>
            </a:r>
          </a:p>
          <a:p>
            <a:pPr lvl="0"/>
            <a:r>
              <a:rPr lang="en-US" sz="1200" b="1" kern="1200" dirty="0" err="1">
                <a:solidFill>
                  <a:schemeClr val="tx1"/>
                </a:solidFill>
                <a:effectLst/>
                <a:latin typeface="+mn-lt"/>
                <a:ea typeface="+mn-ea"/>
                <a:cs typeface="+mn-cs"/>
              </a:rPr>
              <a:t>data.files</a:t>
            </a:r>
            <a:r>
              <a:rPr lang="en-US" sz="1200" kern="1200" dirty="0">
                <a:solidFill>
                  <a:schemeClr val="tx1"/>
                </a:solidFill>
                <a:effectLst/>
                <a:latin typeface="+mn-lt"/>
                <a:ea typeface="+mn-ea"/>
                <a:cs typeface="+mn-cs"/>
              </a:rPr>
              <a:t> A list of character strings specifying the names of the data files of your dataset.</a:t>
            </a:r>
          </a:p>
          <a:p>
            <a:pPr lvl="0"/>
            <a:r>
              <a:rPr lang="en-US" sz="1200" b="1" kern="1200" dirty="0" err="1">
                <a:solidFill>
                  <a:schemeClr val="tx1"/>
                </a:solidFill>
                <a:effectLst/>
                <a:latin typeface="+mn-lt"/>
                <a:ea typeface="+mn-ea"/>
                <a:cs typeface="+mn-cs"/>
              </a:rPr>
              <a:t>data.files.description</a:t>
            </a:r>
            <a:r>
              <a:rPr lang="en-US" sz="1200" kern="1200" dirty="0">
                <a:solidFill>
                  <a:schemeClr val="tx1"/>
                </a:solidFill>
                <a:effectLst/>
                <a:latin typeface="+mn-lt"/>
                <a:ea typeface="+mn-ea"/>
                <a:cs typeface="+mn-cs"/>
              </a:rPr>
              <a:t> A list of character strings briefly describing the data files listed in the </a:t>
            </a:r>
            <a:r>
              <a:rPr lang="en-US" sz="1200" kern="1200" dirty="0" err="1">
                <a:solidFill>
                  <a:schemeClr val="tx1"/>
                </a:solidFill>
                <a:effectLst/>
                <a:latin typeface="+mn-lt"/>
                <a:ea typeface="+mn-ea"/>
                <a:cs typeface="+mn-cs"/>
              </a:rPr>
              <a:t>data.files</a:t>
            </a:r>
            <a:r>
              <a:rPr lang="en-US" sz="1200" kern="1200" dirty="0">
                <a:solidFill>
                  <a:schemeClr val="tx1"/>
                </a:solidFill>
                <a:effectLst/>
                <a:latin typeface="+mn-lt"/>
                <a:ea typeface="+mn-ea"/>
                <a:cs typeface="+mn-cs"/>
              </a:rPr>
              <a:t> argument and in the same order as listed in the </a:t>
            </a:r>
            <a:r>
              <a:rPr lang="en-US" sz="1200" kern="1200" dirty="0" err="1">
                <a:solidFill>
                  <a:schemeClr val="tx1"/>
                </a:solidFill>
                <a:effectLst/>
                <a:latin typeface="+mn-lt"/>
                <a:ea typeface="+mn-ea"/>
                <a:cs typeface="+mn-cs"/>
              </a:rPr>
              <a:t>data.files</a:t>
            </a:r>
            <a:r>
              <a:rPr lang="en-US" sz="1200" kern="1200" dirty="0">
                <a:solidFill>
                  <a:schemeClr val="tx1"/>
                </a:solidFill>
                <a:effectLst/>
                <a:latin typeface="+mn-lt"/>
                <a:ea typeface="+mn-ea"/>
                <a:cs typeface="+mn-cs"/>
              </a:rPr>
              <a:t> argument.</a:t>
            </a:r>
          </a:p>
          <a:p>
            <a:pPr lvl="0"/>
            <a:r>
              <a:rPr lang="en-US" sz="1200" b="1" kern="1200" dirty="0" err="1">
                <a:solidFill>
                  <a:schemeClr val="tx1"/>
                </a:solidFill>
                <a:effectLst/>
                <a:latin typeface="+mn-lt"/>
                <a:ea typeface="+mn-ea"/>
                <a:cs typeface="+mn-cs"/>
              </a:rPr>
              <a:t>data.files.quote.character</a:t>
            </a:r>
            <a:r>
              <a:rPr lang="en-US" sz="1200" kern="1200" dirty="0">
                <a:solidFill>
                  <a:schemeClr val="tx1"/>
                </a:solidFill>
                <a:effectLst/>
                <a:latin typeface="+mn-lt"/>
                <a:ea typeface="+mn-ea"/>
                <a:cs typeface="+mn-cs"/>
              </a:rPr>
              <a:t> A list of character strings defining the quote characters used in your data files and in the same order as listed in the </a:t>
            </a:r>
            <a:r>
              <a:rPr lang="en-US" sz="1200" kern="1200" dirty="0" err="1">
                <a:solidFill>
                  <a:schemeClr val="tx1"/>
                </a:solidFill>
                <a:effectLst/>
                <a:latin typeface="+mn-lt"/>
                <a:ea typeface="+mn-ea"/>
                <a:cs typeface="+mn-cs"/>
              </a:rPr>
              <a:t>data.files</a:t>
            </a:r>
            <a:r>
              <a:rPr lang="en-US" sz="1200" kern="1200" dirty="0">
                <a:solidFill>
                  <a:schemeClr val="tx1"/>
                </a:solidFill>
                <a:effectLst/>
                <a:latin typeface="+mn-lt"/>
                <a:ea typeface="+mn-ea"/>
                <a:cs typeface="+mn-cs"/>
              </a:rPr>
              <a:t> argument. If the quote character is a quotation, then enter "\"". If the quote character is an apostrophe, then enter "\'". If there is no quote character then don't use this argument when running </a:t>
            </a:r>
            <a:r>
              <a:rPr lang="en-US" sz="1200" kern="1200" dirty="0" err="1">
                <a:solidFill>
                  <a:schemeClr val="tx1"/>
                </a:solidFill>
                <a:effectLst/>
                <a:latin typeface="+mn-lt"/>
                <a:ea typeface="+mn-ea"/>
                <a:cs typeface="+mn-cs"/>
              </a:rPr>
              <a:t>make_eml</a:t>
            </a:r>
            <a:r>
              <a:rPr lang="en-US" sz="1200" kern="1200" dirty="0">
                <a:solidFill>
                  <a:schemeClr val="tx1"/>
                </a:solidFill>
                <a:effectLst/>
                <a:latin typeface="+mn-lt"/>
                <a:ea typeface="+mn-ea"/>
                <a:cs typeface="+mn-cs"/>
              </a:rPr>
              <a:t>.</a:t>
            </a:r>
          </a:p>
          <a:p>
            <a:pPr lvl="0"/>
            <a:r>
              <a:rPr lang="en-US" sz="1200" b="1" kern="1200" dirty="0" err="1">
                <a:solidFill>
                  <a:schemeClr val="tx1"/>
                </a:solidFill>
                <a:effectLst/>
                <a:latin typeface="+mn-lt"/>
                <a:ea typeface="+mn-ea"/>
                <a:cs typeface="+mn-cs"/>
              </a:rPr>
              <a:t>data.files.url</a:t>
            </a:r>
            <a:r>
              <a:rPr lang="en-US" sz="1200" kern="1200" dirty="0">
                <a:solidFill>
                  <a:schemeClr val="tx1"/>
                </a:solidFill>
                <a:effectLst/>
                <a:latin typeface="+mn-lt"/>
                <a:ea typeface="+mn-ea"/>
                <a:cs typeface="+mn-cs"/>
              </a:rPr>
              <a:t> A character string specifying the URL of where your data tables are stored on a publicly accessible server (i.e. does not require user ID or password). The EDI data repository software, PASTA+, will use this to upload your data into the repository. If you will be manually uploading your data tables, then don't use this argument when running </a:t>
            </a:r>
            <a:r>
              <a:rPr lang="en-US" sz="1200" kern="1200" dirty="0" err="1">
                <a:solidFill>
                  <a:schemeClr val="tx1"/>
                </a:solidFill>
                <a:effectLst/>
                <a:latin typeface="+mn-lt"/>
                <a:ea typeface="+mn-ea"/>
                <a:cs typeface="+mn-cs"/>
              </a:rPr>
              <a:t>make_eml</a:t>
            </a:r>
            <a:r>
              <a:rPr lang="en-US" sz="1200" kern="1200" dirty="0">
                <a:solidFill>
                  <a:schemeClr val="tx1"/>
                </a:solidFill>
                <a:effectLst/>
                <a:latin typeface="+mn-lt"/>
                <a:ea typeface="+mn-ea"/>
                <a:cs typeface="+mn-cs"/>
              </a:rPr>
              <a:t>.</a:t>
            </a:r>
          </a:p>
          <a:p>
            <a:pPr lvl="0"/>
            <a:r>
              <a:rPr lang="en-US" sz="1200" b="1" kern="1200" dirty="0" err="1">
                <a:solidFill>
                  <a:schemeClr val="tx1"/>
                </a:solidFill>
                <a:effectLst/>
                <a:latin typeface="+mn-lt"/>
                <a:ea typeface="+mn-ea"/>
                <a:cs typeface="+mn-cs"/>
              </a:rPr>
              <a:t>zip.dir</a:t>
            </a:r>
            <a:r>
              <a:rPr lang="en-US" sz="1200" kern="1200" dirty="0">
                <a:solidFill>
                  <a:schemeClr val="tx1"/>
                </a:solidFill>
                <a:effectLst/>
                <a:latin typeface="+mn-lt"/>
                <a:ea typeface="+mn-ea"/>
                <a:cs typeface="+mn-cs"/>
              </a:rPr>
              <a:t> A list of character strings specifying the names of the zip directories of your dataset.</a:t>
            </a:r>
          </a:p>
          <a:p>
            <a:pPr lvl="0"/>
            <a:r>
              <a:rPr lang="en-US" sz="1200" b="1" kern="1200" dirty="0" err="1">
                <a:solidFill>
                  <a:schemeClr val="tx1"/>
                </a:solidFill>
                <a:effectLst/>
                <a:latin typeface="+mn-lt"/>
                <a:ea typeface="+mn-ea"/>
                <a:cs typeface="+mn-cs"/>
              </a:rPr>
              <a:t>zip.dir.description</a:t>
            </a:r>
            <a:r>
              <a:rPr lang="en-US" sz="1200" kern="1200" dirty="0">
                <a:solidFill>
                  <a:schemeClr val="tx1"/>
                </a:solidFill>
                <a:effectLst/>
                <a:latin typeface="+mn-lt"/>
                <a:ea typeface="+mn-ea"/>
                <a:cs typeface="+mn-cs"/>
              </a:rPr>
              <a:t> A list of character strings briefly describing the zip directories listed in the </a:t>
            </a:r>
            <a:r>
              <a:rPr lang="en-US" sz="1200" kern="1200" dirty="0" err="1">
                <a:solidFill>
                  <a:schemeClr val="tx1"/>
                </a:solidFill>
                <a:effectLst/>
                <a:latin typeface="+mn-lt"/>
                <a:ea typeface="+mn-ea"/>
                <a:cs typeface="+mn-cs"/>
              </a:rPr>
              <a:t>zip.dir</a:t>
            </a:r>
            <a:r>
              <a:rPr lang="en-US" sz="1200" kern="1200" dirty="0">
                <a:solidFill>
                  <a:schemeClr val="tx1"/>
                </a:solidFill>
                <a:effectLst/>
                <a:latin typeface="+mn-lt"/>
                <a:ea typeface="+mn-ea"/>
                <a:cs typeface="+mn-cs"/>
              </a:rPr>
              <a:t> argument and in the same order as listed in the </a:t>
            </a:r>
            <a:r>
              <a:rPr lang="en-US" sz="1200" kern="1200" dirty="0" err="1">
                <a:solidFill>
                  <a:schemeClr val="tx1"/>
                </a:solidFill>
                <a:effectLst/>
                <a:latin typeface="+mn-lt"/>
                <a:ea typeface="+mn-ea"/>
                <a:cs typeface="+mn-cs"/>
              </a:rPr>
              <a:t>zip.dir</a:t>
            </a:r>
            <a:r>
              <a:rPr lang="en-US" sz="1200" kern="1200" dirty="0">
                <a:solidFill>
                  <a:schemeClr val="tx1"/>
                </a:solidFill>
                <a:effectLst/>
                <a:latin typeface="+mn-lt"/>
                <a:ea typeface="+mn-ea"/>
                <a:cs typeface="+mn-cs"/>
              </a:rPr>
              <a:t> argument.</a:t>
            </a:r>
          </a:p>
          <a:p>
            <a:pPr lvl="0"/>
            <a:r>
              <a:rPr lang="en-US" sz="1200" b="1" kern="1200" dirty="0" err="1">
                <a:solidFill>
                  <a:schemeClr val="tx1"/>
                </a:solidFill>
                <a:effectLst/>
                <a:latin typeface="+mn-lt"/>
                <a:ea typeface="+mn-ea"/>
                <a:cs typeface="+mn-cs"/>
              </a:rPr>
              <a:t>temporal.coverage</a:t>
            </a:r>
            <a:r>
              <a:rPr lang="en-US" sz="1200" kern="1200" dirty="0">
                <a:solidFill>
                  <a:schemeClr val="tx1"/>
                </a:solidFill>
                <a:effectLst/>
                <a:latin typeface="+mn-lt"/>
                <a:ea typeface="+mn-ea"/>
                <a:cs typeface="+mn-cs"/>
              </a:rPr>
              <a:t> A list of character strings specifying the beginning and ending dates of your dataset. Use the format YYYY-MM-DD.</a:t>
            </a:r>
          </a:p>
          <a:p>
            <a:pPr lvl="0"/>
            <a:r>
              <a:rPr lang="en-US" sz="1200" b="1" kern="1200" dirty="0" err="1">
                <a:solidFill>
                  <a:schemeClr val="tx1"/>
                </a:solidFill>
                <a:effectLst/>
                <a:latin typeface="+mn-lt"/>
                <a:ea typeface="+mn-ea"/>
                <a:cs typeface="+mn-cs"/>
              </a:rPr>
              <a:t>geographic.coordinates</a:t>
            </a:r>
            <a:r>
              <a:rPr lang="en-US" sz="1200" kern="1200" dirty="0">
                <a:solidFill>
                  <a:schemeClr val="tx1"/>
                </a:solidFill>
                <a:effectLst/>
                <a:latin typeface="+mn-lt"/>
                <a:ea typeface="+mn-ea"/>
                <a:cs typeface="+mn-cs"/>
              </a:rPr>
              <a:t> A list of character strings specifying the spatial bounding coordinates of your dataset in decimal degrees. The list must follow this order: "North", "East", "South", "West". Longitudes west of the prime meridian and latitudes south of the equator are prefixed with a minus sign (i.e. dash -). If you don't have an area, but rather a point. Repeat the latitude value for North and South, and repeat the longitude value for East and West.</a:t>
            </a:r>
          </a:p>
          <a:p>
            <a:pPr lvl="0"/>
            <a:r>
              <a:rPr lang="en-US" sz="1200" b="1" kern="1200" dirty="0" err="1">
                <a:solidFill>
                  <a:schemeClr val="tx1"/>
                </a:solidFill>
                <a:effectLst/>
                <a:latin typeface="+mn-lt"/>
                <a:ea typeface="+mn-ea"/>
                <a:cs typeface="+mn-cs"/>
              </a:rPr>
              <a:t>geographic.description</a:t>
            </a:r>
            <a:r>
              <a:rPr lang="en-US" sz="1200" kern="1200" dirty="0">
                <a:solidFill>
                  <a:schemeClr val="tx1"/>
                </a:solidFill>
                <a:effectLst/>
                <a:latin typeface="+mn-lt"/>
                <a:ea typeface="+mn-ea"/>
                <a:cs typeface="+mn-cs"/>
              </a:rPr>
              <a:t> A character string describing the geographic coverage of your dataset.</a:t>
            </a:r>
          </a:p>
          <a:p>
            <a:pPr lvl="0"/>
            <a:r>
              <a:rPr lang="en-US" sz="1200" b="1" kern="1200" dirty="0" err="1">
                <a:solidFill>
                  <a:schemeClr val="tx1"/>
                </a:solidFill>
                <a:effectLst/>
                <a:latin typeface="+mn-lt"/>
                <a:ea typeface="+mn-ea"/>
                <a:cs typeface="+mn-cs"/>
              </a:rPr>
              <a:t>maintenance.description</a:t>
            </a:r>
            <a:r>
              <a:rPr lang="en-US" sz="1200" kern="1200" dirty="0">
                <a:solidFill>
                  <a:schemeClr val="tx1"/>
                </a:solidFill>
                <a:effectLst/>
                <a:latin typeface="+mn-lt"/>
                <a:ea typeface="+mn-ea"/>
                <a:cs typeface="+mn-cs"/>
              </a:rPr>
              <a:t> A character string specifying whether data collection for this dataset is "ongoing" or "completed".</a:t>
            </a:r>
          </a:p>
          <a:p>
            <a:pPr lvl="0"/>
            <a:r>
              <a:rPr lang="en-US" sz="1200" b="1" kern="1200" dirty="0" err="1">
                <a:solidFill>
                  <a:schemeClr val="tx1"/>
                </a:solidFill>
                <a:effectLst/>
                <a:latin typeface="+mn-lt"/>
                <a:ea typeface="+mn-ea"/>
                <a:cs typeface="+mn-cs"/>
              </a:rPr>
              <a:t>user.id</a:t>
            </a:r>
            <a:r>
              <a:rPr lang="en-US" sz="1200" kern="1200" dirty="0">
                <a:solidFill>
                  <a:schemeClr val="tx1"/>
                </a:solidFill>
                <a:effectLst/>
                <a:latin typeface="+mn-lt"/>
                <a:ea typeface="+mn-ea"/>
                <a:cs typeface="+mn-cs"/>
              </a:rPr>
              <a:t> A character string specifying your EDI data repository user ID. If you don't have one, contact EDI (</a:t>
            </a:r>
            <a:r>
              <a:rPr lang="en-US" sz="1200" u="none" strike="noStrike" kern="1200" dirty="0">
                <a:solidFill>
                  <a:schemeClr val="tx1"/>
                </a:solidFill>
                <a:effectLst/>
                <a:latin typeface="+mn-lt"/>
                <a:ea typeface="+mn-ea"/>
                <a:cs typeface="+mn-cs"/>
                <a:hlinkClick r:id="rId3"/>
              </a:rPr>
              <a:t>info@environmentaldatainitiative.org</a:t>
            </a:r>
            <a:r>
              <a:rPr lang="en-US" sz="1200" kern="1200" dirty="0">
                <a:solidFill>
                  <a:schemeClr val="tx1"/>
                </a:solidFill>
                <a:effectLst/>
                <a:latin typeface="+mn-lt"/>
                <a:ea typeface="+mn-ea"/>
                <a:cs typeface="+mn-cs"/>
              </a:rPr>
              <a:t>) to get one, or don't use this argument when running </a:t>
            </a:r>
            <a:r>
              <a:rPr lang="en-US" sz="1200" kern="1200" dirty="0" err="1">
                <a:solidFill>
                  <a:schemeClr val="tx1"/>
                </a:solidFill>
                <a:effectLst/>
                <a:latin typeface="+mn-lt"/>
                <a:ea typeface="+mn-ea"/>
                <a:cs typeface="+mn-cs"/>
              </a:rPr>
              <a:t>make_eml</a:t>
            </a:r>
            <a:r>
              <a:rPr lang="en-US" sz="1200" kern="1200" dirty="0">
                <a:solidFill>
                  <a:schemeClr val="tx1"/>
                </a:solidFill>
                <a:effectLst/>
                <a:latin typeface="+mn-lt"/>
                <a:ea typeface="+mn-ea"/>
                <a:cs typeface="+mn-cs"/>
              </a:rPr>
              <a:t>.</a:t>
            </a:r>
          </a:p>
          <a:p>
            <a:pPr lvl="0"/>
            <a:r>
              <a:rPr lang="en-US" sz="1200" b="1" kern="1200" dirty="0" err="1">
                <a:solidFill>
                  <a:schemeClr val="tx1"/>
                </a:solidFill>
                <a:effectLst/>
                <a:latin typeface="+mn-lt"/>
                <a:ea typeface="+mn-ea"/>
                <a:cs typeface="+mn-cs"/>
              </a:rPr>
              <a:t>package.id</a:t>
            </a:r>
            <a:r>
              <a:rPr lang="en-US" sz="1200" kern="1200" dirty="0">
                <a:solidFill>
                  <a:schemeClr val="tx1"/>
                </a:solidFill>
                <a:effectLst/>
                <a:latin typeface="+mn-lt"/>
                <a:ea typeface="+mn-ea"/>
                <a:cs typeface="+mn-cs"/>
              </a:rPr>
              <a:t> A character string specifying the package ID for your data package. If you don't have a package ID, then don't use this argument when running </a:t>
            </a:r>
            <a:r>
              <a:rPr lang="en-US" sz="1200" kern="1200" dirty="0" err="1">
                <a:solidFill>
                  <a:schemeClr val="tx1"/>
                </a:solidFill>
                <a:effectLst/>
                <a:latin typeface="+mn-lt"/>
                <a:ea typeface="+mn-ea"/>
                <a:cs typeface="+mn-cs"/>
              </a:rPr>
              <a:t>make_eml</a:t>
            </a:r>
            <a:r>
              <a:rPr lang="en-US" sz="1200" kern="1200" dirty="0">
                <a:solidFill>
                  <a:schemeClr val="tx1"/>
                </a:solidFill>
                <a:effectLst/>
                <a:latin typeface="+mn-lt"/>
                <a:ea typeface="+mn-ea"/>
                <a:cs typeface="+mn-cs"/>
              </a:rPr>
              <a:t>. A non-input package ID defaults to "edi.101.1".</a:t>
            </a:r>
          </a:p>
          <a:p>
            <a:r>
              <a:rPr lang="en-US" sz="1200" kern="1200" dirty="0">
                <a:solidFill>
                  <a:schemeClr val="tx1"/>
                </a:solidFill>
                <a:effectLst/>
                <a:latin typeface="+mn-lt"/>
                <a:ea typeface="+mn-ea"/>
                <a:cs typeface="+mn-cs"/>
              </a:rPr>
              <a:t># View documentation for this function</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make_eml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Run this function</a:t>
            </a:r>
          </a:p>
          <a:p>
            <a:r>
              <a:rPr lang="en-US" sz="1200" kern="1200" dirty="0" err="1">
                <a:solidFill>
                  <a:schemeClr val="tx1"/>
                </a:solidFill>
                <a:effectLst/>
                <a:latin typeface="+mn-lt"/>
                <a:ea typeface="+mn-ea"/>
                <a:cs typeface="+mn-cs"/>
              </a:rPr>
              <a:t>make_eml</a:t>
            </a:r>
            <a:r>
              <a:rPr lang="en-US" sz="1200" kern="1200" dirty="0">
                <a:solidFill>
                  <a:schemeClr val="tx1"/>
                </a:solidFill>
                <a:effectLst/>
                <a:latin typeface="+mn-lt"/>
                <a:ea typeface="+mn-ea"/>
                <a:cs typeface="+mn-cs"/>
              </a:rPr>
              <a:t>(path = "/Users/</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/Desktop/</a:t>
            </a:r>
            <a:r>
              <a:rPr lang="en-US" sz="1200" kern="1200" dirty="0" err="1">
                <a:solidFill>
                  <a:schemeClr val="tx1"/>
                </a:solidFill>
                <a:effectLst/>
                <a:latin typeface="+mn-lt"/>
                <a:ea typeface="+mn-ea"/>
                <a:cs typeface="+mn-cs"/>
              </a:rPr>
              <a:t>gleon_chloride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dataset.title</a:t>
            </a:r>
            <a:r>
              <a:rPr lang="en-US" sz="1200" kern="1200" dirty="0">
                <a:solidFill>
                  <a:schemeClr val="tx1"/>
                </a:solidFill>
                <a:effectLst/>
                <a:latin typeface="+mn-lt"/>
                <a:ea typeface="+mn-ea"/>
                <a:cs typeface="+mn-cs"/>
              </a:rPr>
              <a:t> = "GLEON: Long term lake chloride concentrations from North America and Europe: 1940-2016",</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data.files</a:t>
            </a:r>
            <a:r>
              <a:rPr lang="en-US" sz="1200" kern="1200" dirty="0">
                <a:solidFill>
                  <a:schemeClr val="tx1"/>
                </a:solidFill>
                <a:effectLst/>
                <a:latin typeface="+mn-lt"/>
                <a:ea typeface="+mn-ea"/>
                <a:cs typeface="+mn-cs"/>
              </a:rPr>
              <a:t> = c("</a:t>
            </a:r>
            <a:r>
              <a:rPr lang="en-US" sz="1200" kern="1200" dirty="0" err="1">
                <a:solidFill>
                  <a:schemeClr val="tx1"/>
                </a:solidFill>
                <a:effectLst/>
                <a:latin typeface="+mn-lt"/>
                <a:ea typeface="+mn-ea"/>
                <a:cs typeface="+mn-cs"/>
              </a:rPr>
              <a:t>lake_chloride_concentrations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lake_characteristics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data.files.description</a:t>
            </a:r>
            <a:r>
              <a:rPr lang="en-US" sz="1200" kern="1200" dirty="0">
                <a:solidFill>
                  <a:schemeClr val="tx1"/>
                </a:solidFill>
                <a:effectLst/>
                <a:latin typeface="+mn-lt"/>
                <a:ea typeface="+mn-ea"/>
                <a:cs typeface="+mn-cs"/>
              </a:rPr>
              <a:t> = c("Chloride concentration data.", </a:t>
            </a:r>
          </a:p>
          <a:p>
            <a:r>
              <a:rPr lang="en-US" sz="1200" kern="1200" dirty="0">
                <a:solidFill>
                  <a:schemeClr val="tx1"/>
                </a:solidFill>
                <a:effectLst/>
                <a:latin typeface="+mn-lt"/>
                <a:ea typeface="+mn-ea"/>
                <a:cs typeface="+mn-cs"/>
              </a:rPr>
              <a:t>                                    "Climate, road density, and impervious surface data."),</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data.files.quote.character</a:t>
            </a:r>
            <a:r>
              <a:rPr lang="en-US" sz="1200" kern="1200" dirty="0">
                <a:solidFill>
                  <a:schemeClr val="tx1"/>
                </a:solidFill>
                <a:effectLst/>
                <a:latin typeface="+mn-lt"/>
                <a:ea typeface="+mn-ea"/>
                <a:cs typeface="+mn-cs"/>
              </a:rPr>
              <a:t> = c("\"",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temporal.coverage</a:t>
            </a:r>
            <a:r>
              <a:rPr lang="en-US" sz="1200" kern="1200" dirty="0">
                <a:solidFill>
                  <a:schemeClr val="tx1"/>
                </a:solidFill>
                <a:effectLst/>
                <a:latin typeface="+mn-lt"/>
                <a:ea typeface="+mn-ea"/>
                <a:cs typeface="+mn-cs"/>
              </a:rPr>
              <a:t> = c("1940-01-31", "2016-01-01"),</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geographic.description</a:t>
            </a:r>
            <a:r>
              <a:rPr lang="en-US" sz="1200" kern="1200" dirty="0">
                <a:solidFill>
                  <a:schemeClr val="tx1"/>
                </a:solidFill>
                <a:effectLst/>
                <a:latin typeface="+mn-lt"/>
                <a:ea typeface="+mn-ea"/>
                <a:cs typeface="+mn-cs"/>
              </a:rPr>
              <a:t> = "North America and Europe",</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geographic.coordinates</a:t>
            </a:r>
            <a:r>
              <a:rPr lang="en-US" sz="1200" kern="1200" dirty="0">
                <a:solidFill>
                  <a:schemeClr val="tx1"/>
                </a:solidFill>
                <a:effectLst/>
                <a:latin typeface="+mn-lt"/>
                <a:ea typeface="+mn-ea"/>
                <a:cs typeface="+mn-cs"/>
              </a:rPr>
              <a:t> = c("69.0", "28.53", "28.38", "-119.95"),</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maintenance.description</a:t>
            </a:r>
            <a:r>
              <a:rPr lang="en-US" sz="1200" kern="1200" dirty="0">
                <a:solidFill>
                  <a:schemeClr val="tx1"/>
                </a:solidFill>
                <a:effectLst/>
                <a:latin typeface="+mn-lt"/>
                <a:ea typeface="+mn-ea"/>
                <a:cs typeface="+mn-cs"/>
              </a:rPr>
              <a:t> = "completed",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user.id</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package.id</a:t>
            </a:r>
            <a:r>
              <a:rPr lang="en-US" sz="1200" kern="1200" dirty="0">
                <a:solidFill>
                  <a:schemeClr val="tx1"/>
                </a:solidFill>
                <a:effectLst/>
                <a:latin typeface="+mn-lt"/>
                <a:ea typeface="+mn-ea"/>
                <a:cs typeface="+mn-cs"/>
              </a:rPr>
              <a:t> = "edi.201.1")</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Your EML file will be written to your data directory with the name </a:t>
            </a:r>
            <a:r>
              <a:rPr lang="en-US" sz="1200" kern="1200" dirty="0" err="1">
                <a:solidFill>
                  <a:schemeClr val="tx1"/>
                </a:solidFill>
                <a:effectLst/>
                <a:latin typeface="+mn-lt"/>
                <a:ea typeface="+mn-ea"/>
                <a:cs typeface="+mn-cs"/>
              </a:rPr>
              <a:t>packageID.xml</a:t>
            </a:r>
            <a:r>
              <a:rPr lang="en-US" sz="1200" kern="1200" dirty="0">
                <a:solidFill>
                  <a:schemeClr val="tx1"/>
                </a:solidFill>
                <a:effectLst/>
                <a:latin typeface="+mn-lt"/>
                <a:ea typeface="+mn-ea"/>
                <a:cs typeface="+mn-cs"/>
              </a:rPr>
              <a:t>. If your EML is valid you will receive the message: EML passed validation!. If validation fails, open the EML file in an XML editor and look for the invalid section. Often a minor tweak to the EML can be made manually to bring it into compliance with the EML schema.</a:t>
            </a:r>
            <a:r>
              <a:rPr lang="en-US" dirty="0">
                <a:effectLst/>
              </a:rPr>
              <a:t> </a:t>
            </a:r>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21</a:t>
            </a:fld>
            <a:endParaRPr lang="en-US"/>
          </a:p>
        </p:txBody>
      </p:sp>
    </p:spTree>
    <p:extLst>
      <p:ext uri="{BB962C8B-B14F-4D97-AF65-F5344CB8AC3E}">
        <p14:creationId xmlns:p14="http://schemas.microsoft.com/office/powerpoint/2010/main" val="4258413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Waiting for </a:t>
            </a:r>
            <a:r>
              <a:rPr lang="en-US" dirty="0" err="1"/>
              <a:t>stagin</a:t>
            </a:r>
            <a:r>
              <a:rPr lang="en-US" dirty="0"/>
              <a:t> login information. Staging is not public. </a:t>
            </a:r>
          </a:p>
          <a:p>
            <a:endParaRPr lang="en-US" dirty="0"/>
          </a:p>
          <a:p>
            <a:r>
              <a:rPr lang="en-US" dirty="0"/>
              <a:t> taken quite a while, weeks and can seem quite complicated or may get resistance from </a:t>
            </a:r>
            <a:r>
              <a:rPr lang="en-US" dirty="0" err="1"/>
              <a:t>Pis</a:t>
            </a:r>
            <a:r>
              <a:rPr lang="en-US" dirty="0"/>
              <a:t>.</a:t>
            </a:r>
          </a:p>
        </p:txBody>
      </p:sp>
      <p:sp>
        <p:nvSpPr>
          <p:cNvPr id="4" name="Slide Number Placeholder 3"/>
          <p:cNvSpPr>
            <a:spLocks noGrp="1"/>
          </p:cNvSpPr>
          <p:nvPr>
            <p:ph type="sldNum" sz="quarter" idx="10"/>
          </p:nvPr>
        </p:nvSpPr>
        <p:spPr/>
        <p:txBody>
          <a:bodyPr/>
          <a:lstStyle/>
          <a:p>
            <a:fld id="{495043D7-46D1-5C43-8685-4B17C9E9EE65}" type="slidenum">
              <a:rPr lang="en-US" smtClean="0"/>
              <a:t>23</a:t>
            </a:fld>
            <a:endParaRPr lang="en-US"/>
          </a:p>
        </p:txBody>
      </p:sp>
    </p:spTree>
    <p:extLst>
      <p:ext uri="{BB962C8B-B14F-4D97-AF65-F5344CB8AC3E}">
        <p14:creationId xmlns:p14="http://schemas.microsoft.com/office/powerpoint/2010/main" val="2441703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24</a:t>
            </a:fld>
            <a:endParaRPr lang="en-US"/>
          </a:p>
        </p:txBody>
      </p:sp>
    </p:spTree>
    <p:extLst>
      <p:ext uri="{BB962C8B-B14F-4D97-AF65-F5344CB8AC3E}">
        <p14:creationId xmlns:p14="http://schemas.microsoft.com/office/powerpoint/2010/main" val="253768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where the metadata parts created in the assembly line process will be stored and available for editing should you need to change the content of your EML.</a:t>
            </a:r>
          </a:p>
          <a:p>
            <a:r>
              <a:rPr lang="en-US" sz="1200" kern="1200" dirty="0">
                <a:solidFill>
                  <a:schemeClr val="tx1"/>
                </a:solidFill>
                <a:effectLst/>
                <a:latin typeface="+mn-lt"/>
                <a:ea typeface="+mn-ea"/>
                <a:cs typeface="+mn-cs"/>
              </a:rPr>
              <a:t>Name this directory after your dataset. Replace spaces with underscores (e.g. name of your directory should be </a:t>
            </a:r>
            <a:r>
              <a:rPr lang="en-US" sz="1200" kern="1200" dirty="0" err="1">
                <a:solidFill>
                  <a:schemeClr val="tx1"/>
                </a:solidFill>
                <a:effectLst/>
                <a:latin typeface="+mn-lt"/>
                <a:ea typeface="+mn-ea"/>
                <a:cs typeface="+mn-cs"/>
              </a:rPr>
              <a:t>name_of_your_directory</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 does not communicate well with the OneDrive, consider working more easily on the Desktop.</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should be the final versions of the data you are ready to publish.</a:t>
            </a:r>
          </a:p>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6</a:t>
            </a:fld>
            <a:endParaRPr lang="en-US"/>
          </a:p>
        </p:txBody>
      </p:sp>
    </p:spTree>
    <p:extLst>
      <p:ext uri="{BB962C8B-B14F-4D97-AF65-F5344CB8AC3E}">
        <p14:creationId xmlns:p14="http://schemas.microsoft.com/office/powerpoint/2010/main" val="1447382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handle 8-12 datasets, with versioning</a:t>
            </a:r>
          </a:p>
        </p:txBody>
      </p:sp>
      <p:sp>
        <p:nvSpPr>
          <p:cNvPr id="4" name="Slide Number Placeholder 3"/>
          <p:cNvSpPr>
            <a:spLocks noGrp="1"/>
          </p:cNvSpPr>
          <p:nvPr>
            <p:ph type="sldNum" sz="quarter" idx="10"/>
          </p:nvPr>
        </p:nvSpPr>
        <p:spPr/>
        <p:txBody>
          <a:bodyPr/>
          <a:lstStyle/>
          <a:p>
            <a:fld id="{495043D7-46D1-5C43-8685-4B17C9E9EE65}" type="slidenum">
              <a:rPr lang="en-US" smtClean="0"/>
              <a:t>25</a:t>
            </a:fld>
            <a:endParaRPr lang="en-US"/>
          </a:p>
        </p:txBody>
      </p:sp>
    </p:spTree>
    <p:extLst>
      <p:ext uri="{BB962C8B-B14F-4D97-AF65-F5344CB8AC3E}">
        <p14:creationId xmlns:p14="http://schemas.microsoft.com/office/powerpoint/2010/main" val="2091785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handle 8-12 datasets, with versioning</a:t>
            </a:r>
          </a:p>
        </p:txBody>
      </p:sp>
      <p:sp>
        <p:nvSpPr>
          <p:cNvPr id="4" name="Slide Number Placeholder 3"/>
          <p:cNvSpPr>
            <a:spLocks noGrp="1"/>
          </p:cNvSpPr>
          <p:nvPr>
            <p:ph type="sldNum" sz="quarter" idx="10"/>
          </p:nvPr>
        </p:nvSpPr>
        <p:spPr/>
        <p:txBody>
          <a:bodyPr/>
          <a:lstStyle/>
          <a:p>
            <a:fld id="{495043D7-46D1-5C43-8685-4B17C9E9EE65}" type="slidenum">
              <a:rPr lang="en-US" smtClean="0"/>
              <a:t>26</a:t>
            </a:fld>
            <a:endParaRPr lang="en-US"/>
          </a:p>
        </p:txBody>
      </p:sp>
    </p:spTree>
    <p:extLst>
      <p:ext uri="{BB962C8B-B14F-4D97-AF65-F5344CB8AC3E}">
        <p14:creationId xmlns:p14="http://schemas.microsoft.com/office/powerpoint/2010/main" val="257049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7</a:t>
            </a:fld>
            <a:endParaRPr lang="en-US"/>
          </a:p>
        </p:txBody>
      </p:sp>
    </p:spTree>
    <p:extLst>
      <p:ext uri="{BB962C8B-B14F-4D97-AF65-F5344CB8AC3E}">
        <p14:creationId xmlns:p14="http://schemas.microsoft.com/office/powerpoint/2010/main" val="254620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Currently, the assembly line only works for tabular data and .zip directories.</a:t>
            </a:r>
          </a:p>
          <a:p>
            <a:r>
              <a:rPr lang="en-US" sz="1200" b="1" kern="1200" dirty="0">
                <a:solidFill>
                  <a:schemeClr val="tx1"/>
                </a:solidFill>
                <a:effectLst/>
                <a:latin typeface="+mn-lt"/>
                <a:ea typeface="+mn-ea"/>
                <a:cs typeface="+mn-cs"/>
              </a:rPr>
              <a:t>table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flat file composed of columns containing variables and rows containing observations. Column names must follow these rules:</a:t>
            </a:r>
          </a:p>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8</a:t>
            </a:fld>
            <a:endParaRPr lang="en-US"/>
          </a:p>
        </p:txBody>
      </p:sp>
    </p:spTree>
    <p:extLst>
      <p:ext uri="{BB962C8B-B14F-4D97-AF65-F5344CB8AC3E}">
        <p14:creationId xmlns:p14="http://schemas.microsoft.com/office/powerpoint/2010/main" val="488391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Step 5: Import the core metadata templates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Run the function </a:t>
            </a:r>
            <a:r>
              <a:rPr lang="en-US" sz="1200" kern="1200" dirty="0" err="1">
                <a:solidFill>
                  <a:schemeClr val="tx1"/>
                </a:solidFill>
                <a:effectLst/>
                <a:latin typeface="+mn-lt"/>
                <a:ea typeface="+mn-ea"/>
                <a:cs typeface="+mn-cs"/>
              </a:rPr>
              <a:t>import_templates</a:t>
            </a:r>
            <a:r>
              <a:rPr lang="en-US" sz="1200" kern="1200" dirty="0">
                <a:solidFill>
                  <a:schemeClr val="tx1"/>
                </a:solidFill>
                <a:effectLst/>
                <a:latin typeface="+mn-lt"/>
                <a:ea typeface="+mn-ea"/>
                <a:cs typeface="+mn-cs"/>
              </a:rPr>
              <a:t> in the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Console to populate the directory with metadata templates for you to complete. You will need to supply a few arguments to this function:</a:t>
            </a:r>
          </a:p>
          <a:p>
            <a:pPr lvl="0"/>
            <a:r>
              <a:rPr lang="en-US" sz="1200" b="1" kern="1200" dirty="0">
                <a:solidFill>
                  <a:schemeClr val="tx1"/>
                </a:solidFill>
                <a:effectLst/>
                <a:latin typeface="+mn-lt"/>
                <a:ea typeface="+mn-ea"/>
                <a:cs typeface="+mn-cs"/>
              </a:rPr>
              <a:t>path</a:t>
            </a:r>
            <a:r>
              <a:rPr lang="en-US" sz="1200" kern="1200" dirty="0">
                <a:solidFill>
                  <a:schemeClr val="tx1"/>
                </a:solidFill>
                <a:effectLst/>
                <a:latin typeface="+mn-lt"/>
                <a:ea typeface="+mn-ea"/>
                <a:cs typeface="+mn-cs"/>
              </a:rPr>
              <a:t> A path to your dataset working directory.</a:t>
            </a:r>
          </a:p>
          <a:p>
            <a:pPr lvl="0"/>
            <a:r>
              <a:rPr lang="en-US" sz="1200" b="1" kern="1200" dirty="0">
                <a:solidFill>
                  <a:schemeClr val="tx1"/>
                </a:solidFill>
                <a:effectLst/>
                <a:latin typeface="+mn-lt"/>
                <a:ea typeface="+mn-ea"/>
                <a:cs typeface="+mn-cs"/>
              </a:rPr>
              <a:t>license</a:t>
            </a:r>
            <a:r>
              <a:rPr lang="en-US" sz="1200" kern="1200" dirty="0">
                <a:solidFill>
                  <a:schemeClr val="tx1"/>
                </a:solidFill>
                <a:effectLst/>
                <a:latin typeface="+mn-lt"/>
                <a:ea typeface="+mn-ea"/>
                <a:cs typeface="+mn-cs"/>
              </a:rPr>
              <a:t> The license for your dataset ("CC0" or "CCBY").</a:t>
            </a:r>
          </a:p>
          <a:p>
            <a:pPr lvl="0"/>
            <a:r>
              <a:rPr lang="en-US" sz="1200" b="1" kern="1200" dirty="0" err="1">
                <a:solidFill>
                  <a:schemeClr val="tx1"/>
                </a:solidFill>
                <a:effectLst/>
                <a:latin typeface="+mn-lt"/>
                <a:ea typeface="+mn-ea"/>
                <a:cs typeface="+mn-cs"/>
              </a:rPr>
              <a:t>data.files</a:t>
            </a:r>
            <a:r>
              <a:rPr lang="en-US" sz="1200" kern="1200" dirty="0">
                <a:solidFill>
                  <a:schemeClr val="tx1"/>
                </a:solidFill>
                <a:effectLst/>
                <a:latin typeface="+mn-lt"/>
                <a:ea typeface="+mn-ea"/>
                <a:cs typeface="+mn-cs"/>
              </a:rPr>
              <a:t> A list of the data tables of your dataset. File extension is not required. Do not include .zip directories here, they will be added in the </a:t>
            </a:r>
            <a:r>
              <a:rPr lang="en-US" sz="1200" kern="1200" dirty="0" err="1">
                <a:solidFill>
                  <a:schemeClr val="tx1"/>
                </a:solidFill>
                <a:effectLst/>
                <a:latin typeface="+mn-lt"/>
                <a:ea typeface="+mn-ea"/>
                <a:cs typeface="+mn-cs"/>
              </a:rPr>
              <a:t>make_eml</a:t>
            </a:r>
            <a:r>
              <a:rPr lang="en-US" sz="1200" kern="1200" dirty="0">
                <a:solidFill>
                  <a:schemeClr val="tx1"/>
                </a:solidFill>
                <a:effectLst/>
                <a:latin typeface="+mn-lt"/>
                <a:ea typeface="+mn-ea"/>
                <a:cs typeface="+mn-cs"/>
              </a:rPr>
              <a:t> step.</a:t>
            </a:r>
          </a:p>
          <a:p>
            <a:r>
              <a:rPr lang="en-US" sz="1200" kern="1200" dirty="0">
                <a:solidFill>
                  <a:schemeClr val="tx1"/>
                </a:solidFill>
                <a:effectLst/>
                <a:latin typeface="+mn-lt"/>
                <a:ea typeface="+mn-ea"/>
                <a:cs typeface="+mn-cs"/>
              </a:rPr>
              <a:t># First load the </a:t>
            </a:r>
            <a:r>
              <a:rPr lang="en-US" sz="1200" kern="1200" dirty="0" err="1">
                <a:solidFill>
                  <a:schemeClr val="tx1"/>
                </a:solidFill>
                <a:effectLst/>
                <a:latin typeface="+mn-lt"/>
                <a:ea typeface="+mn-ea"/>
                <a:cs typeface="+mn-cs"/>
              </a:rPr>
              <a:t>EMLassemblyline</a:t>
            </a:r>
            <a:r>
              <a:rPr lang="en-US" sz="1200" kern="1200" dirty="0">
                <a:solidFill>
                  <a:schemeClr val="tx1"/>
                </a:solidFill>
                <a:effectLst/>
                <a:latin typeface="+mn-lt"/>
                <a:ea typeface="+mn-ea"/>
                <a:cs typeface="+mn-cs"/>
              </a:rPr>
              <a:t> package</a:t>
            </a:r>
          </a:p>
          <a:p>
            <a:r>
              <a:rPr lang="en-US" sz="1200" kern="1200" dirty="0">
                <a:solidFill>
                  <a:schemeClr val="tx1"/>
                </a:solidFill>
                <a:effectLst/>
                <a:latin typeface="+mn-lt"/>
                <a:ea typeface="+mn-ea"/>
                <a:cs typeface="+mn-cs"/>
              </a:rPr>
              <a:t>library(</a:t>
            </a:r>
            <a:r>
              <a:rPr lang="en-US" sz="1200" kern="1200" dirty="0" err="1">
                <a:solidFill>
                  <a:schemeClr val="tx1"/>
                </a:solidFill>
                <a:effectLst/>
                <a:latin typeface="+mn-lt"/>
                <a:ea typeface="+mn-ea"/>
                <a:cs typeface="+mn-cs"/>
              </a:rPr>
              <a:t>EMLassemblyline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View documentation for this function</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import_templates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Import templates for an example dataset licensed under CC0, with 2 tables.</a:t>
            </a:r>
          </a:p>
          <a:p>
            <a:r>
              <a:rPr lang="en-US" sz="1200" kern="1200" dirty="0" err="1">
                <a:solidFill>
                  <a:schemeClr val="tx1"/>
                </a:solidFill>
                <a:effectLst/>
                <a:latin typeface="+mn-lt"/>
                <a:ea typeface="+mn-ea"/>
                <a:cs typeface="+mn-cs"/>
              </a:rPr>
              <a:t>import_templates</a:t>
            </a:r>
            <a:r>
              <a:rPr lang="en-US" sz="1200" kern="1200" dirty="0">
                <a:solidFill>
                  <a:schemeClr val="tx1"/>
                </a:solidFill>
                <a:effectLst/>
                <a:latin typeface="+mn-lt"/>
                <a:ea typeface="+mn-ea"/>
                <a:cs typeface="+mn-cs"/>
              </a:rPr>
              <a:t>(path = "/Users/</a:t>
            </a:r>
            <a:r>
              <a:rPr lang="en-US" sz="1200" kern="1200" dirty="0" err="1">
                <a:solidFill>
                  <a:schemeClr val="tx1"/>
                </a:solidFill>
                <a:effectLst/>
                <a:latin typeface="+mn-lt"/>
                <a:ea typeface="+mn-ea"/>
                <a:cs typeface="+mn-cs"/>
              </a:rPr>
              <a:t>csmith</a:t>
            </a:r>
            <a:r>
              <a:rPr lang="en-US" sz="1200" kern="1200" dirty="0">
                <a:solidFill>
                  <a:schemeClr val="tx1"/>
                </a:solidFill>
                <a:effectLst/>
                <a:latin typeface="+mn-lt"/>
                <a:ea typeface="+mn-ea"/>
                <a:cs typeface="+mn-cs"/>
              </a:rPr>
              <a:t>/Desktop/</a:t>
            </a:r>
            <a:r>
              <a:rPr lang="en-US" sz="1200" kern="1200" dirty="0" err="1">
                <a:solidFill>
                  <a:schemeClr val="tx1"/>
                </a:solidFill>
                <a:effectLst/>
                <a:latin typeface="+mn-lt"/>
                <a:ea typeface="+mn-ea"/>
                <a:cs typeface="+mn-cs"/>
              </a:rPr>
              <a:t>gleon_chloride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license = "CC0",</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data.files</a:t>
            </a:r>
            <a:r>
              <a:rPr lang="en-US" sz="1200" kern="1200" dirty="0">
                <a:solidFill>
                  <a:schemeClr val="tx1"/>
                </a:solidFill>
                <a:effectLst/>
                <a:latin typeface="+mn-lt"/>
                <a:ea typeface="+mn-ea"/>
                <a:cs typeface="+mn-cs"/>
              </a:rPr>
              <a:t> = c("</a:t>
            </a:r>
            <a:r>
              <a:rPr lang="en-US" sz="1200" kern="1200" dirty="0" err="1">
                <a:solidFill>
                  <a:schemeClr val="tx1"/>
                </a:solidFill>
                <a:effectLst/>
                <a:latin typeface="+mn-lt"/>
                <a:ea typeface="+mn-ea"/>
                <a:cs typeface="+mn-cs"/>
              </a:rPr>
              <a:t>lake_chloride_concentrations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lake_characteristics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replace symbols with words</a:t>
            </a:r>
          </a:p>
          <a:p>
            <a:pPr lvl="0"/>
            <a:r>
              <a:rPr lang="en-US" sz="1200" kern="1200" dirty="0">
                <a:solidFill>
                  <a:schemeClr val="tx1"/>
                </a:solidFill>
                <a:effectLst/>
                <a:latin typeface="+mn-lt"/>
                <a:ea typeface="+mn-ea"/>
                <a:cs typeface="+mn-cs"/>
              </a:rPr>
              <a:t>replace parentheses with underscores</a:t>
            </a:r>
          </a:p>
          <a:p>
            <a:pPr lvl="0"/>
            <a:r>
              <a:rPr lang="en-US" sz="1200" kern="1200" dirty="0">
                <a:solidFill>
                  <a:schemeClr val="tx1"/>
                </a:solidFill>
                <a:effectLst/>
                <a:latin typeface="+mn-lt"/>
                <a:ea typeface="+mn-ea"/>
                <a:cs typeface="+mn-cs"/>
              </a:rPr>
              <a:t>replace periods with underscores</a:t>
            </a:r>
          </a:p>
          <a:p>
            <a:pPr lvl="0"/>
            <a:r>
              <a:rPr lang="en-US" sz="1200" kern="1200" dirty="0">
                <a:solidFill>
                  <a:schemeClr val="tx1"/>
                </a:solidFill>
                <a:effectLst/>
                <a:latin typeface="+mn-lt"/>
                <a:ea typeface="+mn-ea"/>
                <a:cs typeface="+mn-cs"/>
              </a:rPr>
              <a:t>replace blank spaces with underscores</a:t>
            </a:r>
          </a:p>
          <a:p>
            <a:r>
              <a:rPr lang="en-US" sz="1200" kern="1200" dirty="0">
                <a:solidFill>
                  <a:schemeClr val="tx1"/>
                </a:solidFill>
                <a:effectLst/>
                <a:latin typeface="+mn-lt"/>
                <a:ea typeface="+mn-ea"/>
                <a:cs typeface="+mn-cs"/>
              </a:rPr>
              <a:t>e.g. </a:t>
            </a:r>
            <a:r>
              <a:rPr lang="en-US" sz="1200" kern="1200" dirty="0" err="1">
                <a:solidFill>
                  <a:schemeClr val="tx1"/>
                </a:solidFill>
                <a:effectLst/>
                <a:latin typeface="+mn-lt"/>
                <a:ea typeface="+mn-ea"/>
                <a:cs typeface="+mn-cs"/>
              </a:rPr>
              <a:t>name.of</a:t>
            </a:r>
            <a:r>
              <a:rPr lang="en-US" sz="1200" kern="1200" dirty="0">
                <a:solidFill>
                  <a:schemeClr val="tx1"/>
                </a:solidFill>
                <a:effectLst/>
                <a:latin typeface="+mn-lt"/>
                <a:ea typeface="+mn-ea"/>
                <a:cs typeface="+mn-cs"/>
              </a:rPr>
              <a:t>.(your) </a:t>
            </a:r>
            <a:r>
              <a:rPr lang="en-US" sz="1200" kern="1200" dirty="0" err="1">
                <a:solidFill>
                  <a:schemeClr val="tx1"/>
                </a:solidFill>
                <a:effectLst/>
                <a:latin typeface="+mn-lt"/>
                <a:ea typeface="+mn-ea"/>
                <a:cs typeface="+mn-cs"/>
              </a:rPr>
              <a:t>d@t</a:t>
            </a:r>
            <a:r>
              <a:rPr lang="en-US" sz="1200" kern="1200" dirty="0">
                <a:solidFill>
                  <a:schemeClr val="tx1"/>
                </a:solidFill>
                <a:effectLst/>
                <a:latin typeface="+mn-lt"/>
                <a:ea typeface="+mn-ea"/>
                <a:cs typeface="+mn-cs"/>
              </a:rPr>
              <a:t>@.file should be </a:t>
            </a:r>
            <a:r>
              <a:rPr lang="en-US" sz="1200" kern="1200" dirty="0" err="1">
                <a:solidFill>
                  <a:schemeClr val="tx1"/>
                </a:solidFill>
                <a:effectLst/>
                <a:latin typeface="+mn-lt"/>
                <a:ea typeface="+mn-ea"/>
                <a:cs typeface="+mn-cs"/>
              </a:rPr>
              <a:t>name_of_your_data_file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9</a:t>
            </a:fld>
            <a:endParaRPr lang="en-US"/>
          </a:p>
        </p:txBody>
      </p:sp>
    </p:spTree>
    <p:extLst>
      <p:ext uri="{BB962C8B-B14F-4D97-AF65-F5344CB8AC3E}">
        <p14:creationId xmlns:p14="http://schemas.microsoft.com/office/powerpoint/2010/main" val="196213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Step 7: Abstract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Open the file </a:t>
            </a:r>
            <a:r>
              <a:rPr lang="en-US" sz="1200" kern="1200" dirty="0" err="1">
                <a:solidFill>
                  <a:schemeClr val="tx1"/>
                </a:solidFill>
                <a:effectLst/>
                <a:latin typeface="+mn-lt"/>
                <a:ea typeface="+mn-ea"/>
                <a:cs typeface="+mn-cs"/>
              </a:rPr>
              <a:t>abstract.txt</a:t>
            </a:r>
            <a:r>
              <a:rPr lang="en-US" sz="1200" kern="1200" dirty="0">
                <a:solidFill>
                  <a:schemeClr val="tx1"/>
                </a:solidFill>
                <a:effectLst/>
                <a:latin typeface="+mn-lt"/>
                <a:ea typeface="+mn-ea"/>
                <a:cs typeface="+mn-cs"/>
              </a:rPr>
              <a:t> and write an abstract for your dataset. The abstract should cover what, why, when, where, and how for your dataset. Write your abstract in plain text.</a:t>
            </a:r>
          </a:p>
          <a:p>
            <a:r>
              <a:rPr lang="en-US" sz="1200" kern="1200" dirty="0">
                <a:solidFill>
                  <a:schemeClr val="tx1"/>
                </a:solidFill>
                <a:effectLst/>
                <a:latin typeface="+mn-lt"/>
                <a:ea typeface="+mn-ea"/>
                <a:cs typeface="+mn-cs"/>
              </a:rPr>
              <a:t>Do not use special characters, symbols, formatting, or hyperlinks (URLs are acceptable). The reason for this is that the EML schema only allows characters that are apart of the </a:t>
            </a:r>
            <a:r>
              <a:rPr lang="en-US" sz="1200" kern="1200" dirty="0" err="1">
                <a:solidFill>
                  <a:schemeClr val="tx1"/>
                </a:solidFill>
                <a:effectLst/>
                <a:latin typeface="+mn-lt"/>
                <a:ea typeface="+mn-ea"/>
                <a:cs typeface="+mn-cs"/>
              </a:rPr>
              <a:t>unicode</a:t>
            </a:r>
            <a:r>
              <a:rPr lang="en-US" sz="1200" kern="1200" dirty="0">
                <a:solidFill>
                  <a:schemeClr val="tx1"/>
                </a:solidFill>
                <a:effectLst/>
                <a:latin typeface="+mn-lt"/>
                <a:ea typeface="+mn-ea"/>
                <a:cs typeface="+mn-cs"/>
              </a:rPr>
              <a:t> character set.</a:t>
            </a:r>
          </a:p>
          <a:p>
            <a:r>
              <a:rPr lang="en-US" sz="1200" kern="1200" dirty="0">
                <a:solidFill>
                  <a:schemeClr val="tx1"/>
                </a:solidFill>
                <a:effectLst/>
                <a:latin typeface="+mn-lt"/>
                <a:ea typeface="+mn-ea"/>
                <a:cs typeface="+mn-cs"/>
              </a:rPr>
              <a:t>NOTE: You can create your abstract in Microsoft Word and then copy over to </a:t>
            </a:r>
            <a:r>
              <a:rPr lang="en-US" sz="1200" kern="1200" dirty="0" err="1">
                <a:solidFill>
                  <a:schemeClr val="tx1"/>
                </a:solidFill>
                <a:effectLst/>
                <a:latin typeface="+mn-lt"/>
                <a:ea typeface="+mn-ea"/>
                <a:cs typeface="+mn-cs"/>
              </a:rPr>
              <a:t>abstract.txt</a:t>
            </a:r>
            <a:r>
              <a:rPr lang="en-US" sz="1200" kern="1200" dirty="0">
                <a:solidFill>
                  <a:schemeClr val="tx1"/>
                </a:solidFill>
                <a:effectLst/>
                <a:latin typeface="+mn-lt"/>
                <a:ea typeface="+mn-ea"/>
                <a:cs typeface="+mn-cs"/>
              </a:rPr>
              <a:t> but first you will need to remove any non-</a:t>
            </a:r>
            <a:r>
              <a:rPr lang="en-US" sz="1200" kern="1200" dirty="0" err="1">
                <a:solidFill>
                  <a:schemeClr val="tx1"/>
                </a:solidFill>
                <a:effectLst/>
                <a:latin typeface="+mn-lt"/>
                <a:ea typeface="+mn-ea"/>
                <a:cs typeface="+mn-cs"/>
              </a:rPr>
              <a:t>unicode</a:t>
            </a:r>
            <a:r>
              <a:rPr lang="en-US" sz="1200" kern="1200" dirty="0">
                <a:solidFill>
                  <a:schemeClr val="tx1"/>
                </a:solidFill>
                <a:effectLst/>
                <a:latin typeface="+mn-lt"/>
                <a:ea typeface="+mn-ea"/>
                <a:cs typeface="+mn-cs"/>
              </a:rPr>
              <a:t> characters. To do this go to </a:t>
            </a:r>
            <a:r>
              <a:rPr lang="en-US" sz="1200" u="none" strike="noStrike" kern="1200" dirty="0">
                <a:solidFill>
                  <a:schemeClr val="tx1"/>
                </a:solidFill>
                <a:effectLst/>
                <a:latin typeface="+mn-lt"/>
                <a:ea typeface="+mn-ea"/>
                <a:cs typeface="+mn-cs"/>
                <a:hlinkClick r:id="rId3"/>
              </a:rPr>
              <a:t>this web service</a:t>
            </a:r>
            <a:r>
              <a:rPr lang="en-US" sz="1200" kern="1200" dirty="0">
                <a:solidFill>
                  <a:schemeClr val="tx1"/>
                </a:solidFill>
                <a:effectLst/>
                <a:latin typeface="+mn-lt"/>
                <a:ea typeface="+mn-ea"/>
                <a:cs typeface="+mn-cs"/>
              </a:rPr>
              <a:t> and paste your abstract into the window. Click the button "Remove Diacritics" to remove these non-compliant characters, then copy the resultant text into </a:t>
            </a:r>
            <a:r>
              <a:rPr lang="en-US" sz="1200" kern="1200" dirty="0" err="1">
                <a:solidFill>
                  <a:schemeClr val="tx1"/>
                </a:solidFill>
                <a:effectLst/>
                <a:latin typeface="+mn-lt"/>
                <a:ea typeface="+mn-ea"/>
                <a:cs typeface="+mn-cs"/>
              </a:rPr>
              <a:t>abstract.txt</a:t>
            </a:r>
            <a:r>
              <a:rPr lang="en-US" sz="1200" kern="1200" dirty="0">
                <a:solidFill>
                  <a:schemeClr val="tx1"/>
                </a:solidFill>
                <a:effectLst/>
                <a:latin typeface="+mn-lt"/>
                <a:ea typeface="+mn-ea"/>
                <a:cs typeface="+mn-cs"/>
              </a:rPr>
              <a:t>. You will want to give your abstract one last look over after performing this operation to ensure no information has been lost.</a:t>
            </a:r>
          </a:p>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10</a:t>
            </a:fld>
            <a:endParaRPr lang="en-US"/>
          </a:p>
        </p:txBody>
      </p:sp>
    </p:spTree>
    <p:extLst>
      <p:ext uri="{BB962C8B-B14F-4D97-AF65-F5344CB8AC3E}">
        <p14:creationId xmlns:p14="http://schemas.microsoft.com/office/powerpoint/2010/main" val="3287916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Step 8: Methods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Open the file </a:t>
            </a:r>
            <a:r>
              <a:rPr lang="en-US" sz="1200" kern="1200" dirty="0" err="1">
                <a:solidFill>
                  <a:schemeClr val="tx1"/>
                </a:solidFill>
                <a:effectLst/>
                <a:latin typeface="+mn-lt"/>
                <a:ea typeface="+mn-ea"/>
                <a:cs typeface="+mn-cs"/>
              </a:rPr>
              <a:t>methods.txt</a:t>
            </a:r>
            <a:r>
              <a:rPr lang="en-US" sz="1200" kern="1200" dirty="0">
                <a:solidFill>
                  <a:schemeClr val="tx1"/>
                </a:solidFill>
                <a:effectLst/>
                <a:latin typeface="+mn-lt"/>
                <a:ea typeface="+mn-ea"/>
                <a:cs typeface="+mn-cs"/>
              </a:rPr>
              <a:t> and describe the methods for your dataset. Be specific, include instrument descriptions, or point to a protocol online. If this dataset is a synthesis of other datasets please specify dataset origins, preferably their DOI or URL plus general citation information.</a:t>
            </a:r>
          </a:p>
          <a:p>
            <a:r>
              <a:rPr lang="en-US" sz="1200" kern="1200" dirty="0">
                <a:solidFill>
                  <a:schemeClr val="tx1"/>
                </a:solidFill>
                <a:effectLst/>
                <a:latin typeface="+mn-lt"/>
                <a:ea typeface="+mn-ea"/>
                <a:cs typeface="+mn-cs"/>
              </a:rPr>
              <a:t>Do not use special characters, symbols, formatting, or hyperlinks (URLs are acceptable). The reason for this is that the EML schema only allows characters that are apart of the </a:t>
            </a:r>
            <a:r>
              <a:rPr lang="en-US" sz="1200" kern="1200" dirty="0" err="1">
                <a:solidFill>
                  <a:schemeClr val="tx1"/>
                </a:solidFill>
                <a:effectLst/>
                <a:latin typeface="+mn-lt"/>
                <a:ea typeface="+mn-ea"/>
                <a:cs typeface="+mn-cs"/>
              </a:rPr>
              <a:t>unicode</a:t>
            </a:r>
            <a:r>
              <a:rPr lang="en-US" sz="1200" kern="1200" dirty="0">
                <a:solidFill>
                  <a:schemeClr val="tx1"/>
                </a:solidFill>
                <a:effectLst/>
                <a:latin typeface="+mn-lt"/>
                <a:ea typeface="+mn-ea"/>
                <a:cs typeface="+mn-cs"/>
              </a:rPr>
              <a:t> character set.</a:t>
            </a:r>
          </a:p>
          <a:p>
            <a:r>
              <a:rPr lang="en-US" sz="1200" kern="1200" dirty="0">
                <a:solidFill>
                  <a:schemeClr val="tx1"/>
                </a:solidFill>
                <a:effectLst/>
                <a:latin typeface="+mn-lt"/>
                <a:ea typeface="+mn-ea"/>
                <a:cs typeface="+mn-cs"/>
              </a:rPr>
              <a:t>NOTE: You can create your methods in Microsoft Word and then copy over to </a:t>
            </a:r>
            <a:r>
              <a:rPr lang="en-US" sz="1200" kern="1200" dirty="0" err="1">
                <a:solidFill>
                  <a:schemeClr val="tx1"/>
                </a:solidFill>
                <a:effectLst/>
                <a:latin typeface="+mn-lt"/>
                <a:ea typeface="+mn-ea"/>
                <a:cs typeface="+mn-cs"/>
              </a:rPr>
              <a:t>methods.txt</a:t>
            </a:r>
            <a:r>
              <a:rPr lang="en-US" sz="1200" kern="1200" dirty="0">
                <a:solidFill>
                  <a:schemeClr val="tx1"/>
                </a:solidFill>
                <a:effectLst/>
                <a:latin typeface="+mn-lt"/>
                <a:ea typeface="+mn-ea"/>
                <a:cs typeface="+mn-cs"/>
              </a:rPr>
              <a:t> but first you will need to remove any non-</a:t>
            </a:r>
            <a:r>
              <a:rPr lang="en-US" sz="1200" kern="1200" dirty="0" err="1">
                <a:solidFill>
                  <a:schemeClr val="tx1"/>
                </a:solidFill>
                <a:effectLst/>
                <a:latin typeface="+mn-lt"/>
                <a:ea typeface="+mn-ea"/>
                <a:cs typeface="+mn-cs"/>
              </a:rPr>
              <a:t>unicode</a:t>
            </a:r>
            <a:r>
              <a:rPr lang="en-US" sz="1200" kern="1200" dirty="0">
                <a:solidFill>
                  <a:schemeClr val="tx1"/>
                </a:solidFill>
                <a:effectLst/>
                <a:latin typeface="+mn-lt"/>
                <a:ea typeface="+mn-ea"/>
                <a:cs typeface="+mn-cs"/>
              </a:rPr>
              <a:t> characters. To do this go to </a:t>
            </a:r>
            <a:r>
              <a:rPr lang="en-US" sz="1200" u="none" strike="noStrike" kern="1200" dirty="0">
                <a:solidFill>
                  <a:schemeClr val="tx1"/>
                </a:solidFill>
                <a:effectLst/>
                <a:latin typeface="+mn-lt"/>
                <a:ea typeface="+mn-ea"/>
                <a:cs typeface="+mn-cs"/>
                <a:hlinkClick r:id="rId3"/>
              </a:rPr>
              <a:t>this web service</a:t>
            </a:r>
            <a:r>
              <a:rPr lang="en-US" sz="1200" kern="1200" dirty="0">
                <a:solidFill>
                  <a:schemeClr val="tx1"/>
                </a:solidFill>
                <a:effectLst/>
                <a:latin typeface="+mn-lt"/>
                <a:ea typeface="+mn-ea"/>
                <a:cs typeface="+mn-cs"/>
              </a:rPr>
              <a:t> and paste your methods into the window. Click the button "Remove Diacritics" to remove these non-compliant characters, then copy the resultant text into </a:t>
            </a:r>
            <a:r>
              <a:rPr lang="en-US" sz="1200" kern="1200" dirty="0" err="1">
                <a:solidFill>
                  <a:schemeClr val="tx1"/>
                </a:solidFill>
                <a:effectLst/>
                <a:latin typeface="+mn-lt"/>
                <a:ea typeface="+mn-ea"/>
                <a:cs typeface="+mn-cs"/>
              </a:rPr>
              <a:t>methods.txt</a:t>
            </a:r>
            <a:r>
              <a:rPr lang="en-US" sz="1200" kern="1200" dirty="0">
                <a:solidFill>
                  <a:schemeClr val="tx1"/>
                </a:solidFill>
                <a:effectLst/>
                <a:latin typeface="+mn-lt"/>
                <a:ea typeface="+mn-ea"/>
                <a:cs typeface="+mn-cs"/>
              </a:rPr>
              <a:t>. You will want to give your methods one last look over after performing this operation to ensure no information has been lost.</a:t>
            </a:r>
          </a:p>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11</a:t>
            </a:fld>
            <a:endParaRPr lang="en-US"/>
          </a:p>
        </p:txBody>
      </p:sp>
    </p:spTree>
    <p:extLst>
      <p:ext uri="{BB962C8B-B14F-4D97-AF65-F5344CB8AC3E}">
        <p14:creationId xmlns:p14="http://schemas.microsoft.com/office/powerpoint/2010/main" val="8298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Step 9: Additional information</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additional_info.txt</a:t>
            </a:r>
            <a:r>
              <a:rPr lang="en-US" sz="1200" kern="1200" dirty="0">
                <a:solidFill>
                  <a:schemeClr val="tx1"/>
                </a:solidFill>
                <a:effectLst/>
                <a:latin typeface="+mn-lt"/>
                <a:ea typeface="+mn-ea"/>
                <a:cs typeface="+mn-cs"/>
              </a:rPr>
              <a:t> is a good place for text based information about your dataset that doesn't fall under the scope of the abstract or methods (e.g. a list of research articles or theses derived from this dataset). If you have this information and would like to share it then open </a:t>
            </a:r>
            <a:r>
              <a:rPr lang="en-US" sz="1200" kern="1200" dirty="0" err="1">
                <a:solidFill>
                  <a:schemeClr val="tx1"/>
                </a:solidFill>
                <a:effectLst/>
                <a:latin typeface="+mn-lt"/>
                <a:ea typeface="+mn-ea"/>
                <a:cs typeface="+mn-cs"/>
              </a:rPr>
              <a:t>additional_info.txt</a:t>
            </a:r>
            <a:r>
              <a:rPr lang="en-US" sz="1200" kern="1200" dirty="0">
                <a:solidFill>
                  <a:schemeClr val="tx1"/>
                </a:solidFill>
                <a:effectLst/>
                <a:latin typeface="+mn-lt"/>
                <a:ea typeface="+mn-ea"/>
                <a:cs typeface="+mn-cs"/>
              </a:rPr>
              <a:t> in a text editor and add it. You can delete this file if you won't be using it, or you can keep it around in case you change your mind.</a:t>
            </a:r>
          </a:p>
          <a:p>
            <a:r>
              <a:rPr lang="en-US" sz="1200" kern="1200" dirty="0">
                <a:solidFill>
                  <a:schemeClr val="tx1"/>
                </a:solidFill>
                <a:effectLst/>
                <a:latin typeface="+mn-lt"/>
                <a:ea typeface="+mn-ea"/>
                <a:cs typeface="+mn-cs"/>
              </a:rPr>
              <a:t>Do not use special characters, symbols, formatting, or hyperlinks (URLs are acceptable). The reason for this is that the EML schema only allows characters that are apart of the </a:t>
            </a:r>
            <a:r>
              <a:rPr lang="en-US" sz="1200" kern="1200" dirty="0" err="1">
                <a:solidFill>
                  <a:schemeClr val="tx1"/>
                </a:solidFill>
                <a:effectLst/>
                <a:latin typeface="+mn-lt"/>
                <a:ea typeface="+mn-ea"/>
                <a:cs typeface="+mn-cs"/>
              </a:rPr>
              <a:t>unicode</a:t>
            </a:r>
            <a:r>
              <a:rPr lang="en-US" sz="1200" kern="1200" dirty="0">
                <a:solidFill>
                  <a:schemeClr val="tx1"/>
                </a:solidFill>
                <a:effectLst/>
                <a:latin typeface="+mn-lt"/>
                <a:ea typeface="+mn-ea"/>
                <a:cs typeface="+mn-cs"/>
              </a:rPr>
              <a:t> character set.</a:t>
            </a:r>
          </a:p>
          <a:p>
            <a:r>
              <a:rPr lang="en-US" sz="1200" kern="1200" dirty="0">
                <a:solidFill>
                  <a:schemeClr val="tx1"/>
                </a:solidFill>
                <a:effectLst/>
                <a:latin typeface="+mn-lt"/>
                <a:ea typeface="+mn-ea"/>
                <a:cs typeface="+mn-cs"/>
              </a:rPr>
              <a:t>NOTE: You can create your additional information in Microsoft Word and then copy over to </a:t>
            </a:r>
            <a:r>
              <a:rPr lang="en-US" sz="1200" kern="1200" dirty="0" err="1">
                <a:solidFill>
                  <a:schemeClr val="tx1"/>
                </a:solidFill>
                <a:effectLst/>
                <a:latin typeface="+mn-lt"/>
                <a:ea typeface="+mn-ea"/>
                <a:cs typeface="+mn-cs"/>
              </a:rPr>
              <a:t>additional_info.txt</a:t>
            </a:r>
            <a:r>
              <a:rPr lang="en-US" sz="1200" kern="1200" dirty="0">
                <a:solidFill>
                  <a:schemeClr val="tx1"/>
                </a:solidFill>
                <a:effectLst/>
                <a:latin typeface="+mn-lt"/>
                <a:ea typeface="+mn-ea"/>
                <a:cs typeface="+mn-cs"/>
              </a:rPr>
              <a:t> but first you will need to remove any non-</a:t>
            </a:r>
            <a:r>
              <a:rPr lang="en-US" sz="1200" kern="1200" dirty="0" err="1">
                <a:solidFill>
                  <a:schemeClr val="tx1"/>
                </a:solidFill>
                <a:effectLst/>
                <a:latin typeface="+mn-lt"/>
                <a:ea typeface="+mn-ea"/>
                <a:cs typeface="+mn-cs"/>
              </a:rPr>
              <a:t>unicode</a:t>
            </a:r>
            <a:r>
              <a:rPr lang="en-US" sz="1200" kern="1200" dirty="0">
                <a:solidFill>
                  <a:schemeClr val="tx1"/>
                </a:solidFill>
                <a:effectLst/>
                <a:latin typeface="+mn-lt"/>
                <a:ea typeface="+mn-ea"/>
                <a:cs typeface="+mn-cs"/>
              </a:rPr>
              <a:t> characters. To do this go to </a:t>
            </a:r>
            <a:r>
              <a:rPr lang="en-US" sz="1200" u="none" strike="noStrike" kern="1200" dirty="0">
                <a:solidFill>
                  <a:schemeClr val="tx1"/>
                </a:solidFill>
                <a:effectLst/>
                <a:latin typeface="+mn-lt"/>
                <a:ea typeface="+mn-ea"/>
                <a:cs typeface="+mn-cs"/>
                <a:hlinkClick r:id="rId3"/>
              </a:rPr>
              <a:t>this web service</a:t>
            </a:r>
            <a:r>
              <a:rPr lang="en-US" sz="1200" kern="1200" dirty="0">
                <a:solidFill>
                  <a:schemeClr val="tx1"/>
                </a:solidFill>
                <a:effectLst/>
                <a:latin typeface="+mn-lt"/>
                <a:ea typeface="+mn-ea"/>
                <a:cs typeface="+mn-cs"/>
              </a:rPr>
              <a:t> and paste your additional information into the window. Click the button "Remove Diacritics" to remove these non-compliant characters, then copy the resultant text into </a:t>
            </a:r>
            <a:r>
              <a:rPr lang="en-US" sz="1200" kern="1200" dirty="0" err="1">
                <a:solidFill>
                  <a:schemeClr val="tx1"/>
                </a:solidFill>
                <a:effectLst/>
                <a:latin typeface="+mn-lt"/>
                <a:ea typeface="+mn-ea"/>
                <a:cs typeface="+mn-cs"/>
              </a:rPr>
              <a:t>additional_info.txt</a:t>
            </a:r>
            <a:r>
              <a:rPr lang="en-US" sz="1200" kern="1200" dirty="0">
                <a:solidFill>
                  <a:schemeClr val="tx1"/>
                </a:solidFill>
                <a:effectLst/>
                <a:latin typeface="+mn-lt"/>
                <a:ea typeface="+mn-ea"/>
                <a:cs typeface="+mn-cs"/>
              </a:rPr>
              <a:t>. You will want to give your additional information one last look over after performing this operation to ensure no information has been lost.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I added a list of peer-reviewed literature that has already used this dataset that users can reference for additional details.</a:t>
            </a:r>
          </a:p>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12</a:t>
            </a:fld>
            <a:endParaRPr lang="en-US"/>
          </a:p>
        </p:txBody>
      </p:sp>
    </p:spTree>
    <p:extLst>
      <p:ext uri="{BB962C8B-B14F-4D97-AF65-F5344CB8AC3E}">
        <p14:creationId xmlns:p14="http://schemas.microsoft.com/office/powerpoint/2010/main" val="217115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Step 10: Keywords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Open the tab delimited file </a:t>
            </a:r>
            <a:r>
              <a:rPr lang="en-US" sz="1200" kern="1200" dirty="0" err="1">
                <a:solidFill>
                  <a:schemeClr val="tx1"/>
                </a:solidFill>
                <a:effectLst/>
                <a:latin typeface="+mn-lt"/>
                <a:ea typeface="+mn-ea"/>
                <a:cs typeface="+mn-cs"/>
              </a:rPr>
              <a:t>keywords.txt</a:t>
            </a:r>
            <a:r>
              <a:rPr lang="en-US" sz="1200" kern="1200" dirty="0">
                <a:solidFill>
                  <a:schemeClr val="tx1"/>
                </a:solidFill>
                <a:effectLst/>
                <a:latin typeface="+mn-lt"/>
                <a:ea typeface="+mn-ea"/>
                <a:cs typeface="+mn-cs"/>
              </a:rPr>
              <a:t> in a spreadsheet editor and list the keywords that best describe your dataset. DO NOT edit this file in a text editor. </a:t>
            </a:r>
            <a:r>
              <a:rPr lang="en-US" sz="1200" u="none" strike="noStrike" kern="1200" dirty="0">
                <a:solidFill>
                  <a:schemeClr val="tx1"/>
                </a:solidFill>
                <a:effectLst/>
                <a:latin typeface="+mn-lt"/>
                <a:ea typeface="+mn-ea"/>
                <a:cs typeface="+mn-cs"/>
                <a:hlinkClick r:id="rId3"/>
              </a:rPr>
              <a:t>Consult the LTER controlled vocabulary</a:t>
            </a:r>
            <a:r>
              <a:rPr lang="en-US" sz="1200" kern="1200" dirty="0">
                <a:solidFill>
                  <a:schemeClr val="tx1"/>
                </a:solidFill>
                <a:effectLst/>
                <a:latin typeface="+mn-lt"/>
                <a:ea typeface="+mn-ea"/>
                <a:cs typeface="+mn-cs"/>
              </a:rPr>
              <a:t> for keywords. In addition to keywords describing the data, you may want to include keywords that describe your lab, station, and project (e.g. OBFS, LTREB, etc.).</a:t>
            </a:r>
          </a:p>
          <a:p>
            <a:r>
              <a:rPr lang="en-US" sz="1200" kern="1200" dirty="0">
                <a:solidFill>
                  <a:schemeClr val="tx1"/>
                </a:solidFill>
                <a:effectLst/>
                <a:latin typeface="+mn-lt"/>
                <a:ea typeface="+mn-ea"/>
                <a:cs typeface="+mn-cs"/>
              </a:rPr>
              <a:t>Definitions for columns of this file:</a:t>
            </a:r>
          </a:p>
          <a:p>
            <a:pPr lvl="0"/>
            <a:r>
              <a:rPr lang="en-US" sz="1200" b="1" kern="1200" dirty="0">
                <a:solidFill>
                  <a:schemeClr val="tx1"/>
                </a:solidFill>
                <a:effectLst/>
                <a:latin typeface="+mn-lt"/>
                <a:ea typeface="+mn-ea"/>
                <a:cs typeface="+mn-cs"/>
              </a:rPr>
              <a:t>keyword</a:t>
            </a:r>
            <a:r>
              <a:rPr lang="en-US" sz="1200" kern="1200" dirty="0">
                <a:solidFill>
                  <a:schemeClr val="tx1"/>
                </a:solidFill>
                <a:effectLst/>
                <a:latin typeface="+mn-lt"/>
                <a:ea typeface="+mn-ea"/>
                <a:cs typeface="+mn-cs"/>
              </a:rPr>
              <a:t> A keyword describing your dataset.</a:t>
            </a:r>
          </a:p>
          <a:p>
            <a:pPr lvl="0"/>
            <a:r>
              <a:rPr lang="en-US" sz="1200" b="1" kern="1200" dirty="0" err="1">
                <a:solidFill>
                  <a:schemeClr val="tx1"/>
                </a:solidFill>
                <a:effectLst/>
                <a:latin typeface="+mn-lt"/>
                <a:ea typeface="+mn-ea"/>
                <a:cs typeface="+mn-cs"/>
              </a:rPr>
              <a:t>keywordThesaurus</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keywordThesaurus</a:t>
            </a:r>
            <a:r>
              <a:rPr lang="en-US" sz="1200" kern="1200" dirty="0">
                <a:solidFill>
                  <a:schemeClr val="tx1"/>
                </a:solidFill>
                <a:effectLst/>
                <a:latin typeface="+mn-lt"/>
                <a:ea typeface="+mn-ea"/>
                <a:cs typeface="+mn-cs"/>
              </a:rPr>
              <a:t> (i.e. a controlled vocabulary like the resource listed above) corresponding to the keyword listed in the keyword column. If the keyword is not from a thesaurus or controlled vocabulary, leave corresponding entry in the </a:t>
            </a:r>
            <a:r>
              <a:rPr lang="en-US" sz="1200" kern="1200" dirty="0" err="1">
                <a:solidFill>
                  <a:schemeClr val="tx1"/>
                </a:solidFill>
                <a:effectLst/>
                <a:latin typeface="+mn-lt"/>
                <a:ea typeface="+mn-ea"/>
                <a:cs typeface="+mn-cs"/>
              </a:rPr>
              <a:t>keywordThesaurus</a:t>
            </a:r>
            <a:r>
              <a:rPr lang="en-US" sz="1200" kern="1200" dirty="0">
                <a:solidFill>
                  <a:schemeClr val="tx1"/>
                </a:solidFill>
                <a:effectLst/>
                <a:latin typeface="+mn-lt"/>
                <a:ea typeface="+mn-ea"/>
                <a:cs typeface="+mn-cs"/>
              </a:rPr>
              <a:t> column blank.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include a set of your own keywords and descriptors, you need to add “custom” or something other to the </a:t>
            </a:r>
            <a:r>
              <a:rPr lang="en-US" sz="1200" kern="1200" dirty="0" err="1">
                <a:solidFill>
                  <a:schemeClr val="tx1"/>
                </a:solidFill>
                <a:effectLst/>
                <a:latin typeface="+mn-lt"/>
                <a:ea typeface="+mn-ea"/>
                <a:cs typeface="+mn-cs"/>
              </a:rPr>
              <a:t>keywordThesaurus</a:t>
            </a:r>
            <a:r>
              <a:rPr lang="en-US" sz="1200" kern="1200" dirty="0">
                <a:solidFill>
                  <a:schemeClr val="tx1"/>
                </a:solidFill>
                <a:effectLst/>
                <a:latin typeface="+mn-lt"/>
                <a:ea typeface="+mn-ea"/>
                <a:cs typeface="+mn-cs"/>
              </a:rPr>
              <a:t> column. You will receive an ERROR in the xml compilation if cells left empty.</a:t>
            </a:r>
          </a:p>
          <a:p>
            <a:endParaRPr lang="en-US" dirty="0"/>
          </a:p>
        </p:txBody>
      </p:sp>
      <p:sp>
        <p:nvSpPr>
          <p:cNvPr id="4" name="Slide Number Placeholder 3"/>
          <p:cNvSpPr>
            <a:spLocks noGrp="1"/>
          </p:cNvSpPr>
          <p:nvPr>
            <p:ph type="sldNum" sz="quarter" idx="10"/>
          </p:nvPr>
        </p:nvSpPr>
        <p:spPr/>
        <p:txBody>
          <a:bodyPr/>
          <a:lstStyle/>
          <a:p>
            <a:fld id="{495043D7-46D1-5C43-8685-4B17C9E9EE65}" type="slidenum">
              <a:rPr lang="en-US" smtClean="0"/>
              <a:t>13</a:t>
            </a:fld>
            <a:endParaRPr lang="en-US"/>
          </a:p>
        </p:txBody>
      </p:sp>
    </p:spTree>
    <p:extLst>
      <p:ext uri="{BB962C8B-B14F-4D97-AF65-F5344CB8AC3E}">
        <p14:creationId xmlns:p14="http://schemas.microsoft.com/office/powerpoint/2010/main" val="1407863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DFFD-E936-4F63-9C83-837CBB83DE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F89702-2400-4884-AD6E-5D0B66E283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622668-96DD-4293-86DC-C5D321BF89AA}"/>
              </a:ext>
            </a:extLst>
          </p:cNvPr>
          <p:cNvSpPr>
            <a:spLocks noGrp="1"/>
          </p:cNvSpPr>
          <p:nvPr>
            <p:ph type="dt" sz="half" idx="10"/>
          </p:nvPr>
        </p:nvSpPr>
        <p:spPr/>
        <p:txBody>
          <a:bodyPr/>
          <a:lstStyle/>
          <a:p>
            <a:fld id="{F2084EC4-834E-45D7-956E-6FE586F10A7F}" type="datetimeFigureOut">
              <a:rPr lang="en-US" smtClean="0"/>
              <a:t>7/27/2018</a:t>
            </a:fld>
            <a:endParaRPr lang="en-US"/>
          </a:p>
        </p:txBody>
      </p:sp>
      <p:sp>
        <p:nvSpPr>
          <p:cNvPr id="5" name="Footer Placeholder 4">
            <a:extLst>
              <a:ext uri="{FF2B5EF4-FFF2-40B4-BE49-F238E27FC236}">
                <a16:creationId xmlns:a16="http://schemas.microsoft.com/office/drawing/2014/main" id="{F5E29BDF-AB4C-4AE2-98CE-F19613919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B3373-B858-48B7-AE3F-EE226E29F6C1}"/>
              </a:ext>
            </a:extLst>
          </p:cNvPr>
          <p:cNvSpPr>
            <a:spLocks noGrp="1"/>
          </p:cNvSpPr>
          <p:nvPr>
            <p:ph type="sldNum" sz="quarter" idx="12"/>
          </p:nvPr>
        </p:nvSpPr>
        <p:spPr/>
        <p:txBody>
          <a:bodyPr/>
          <a:lstStyle/>
          <a:p>
            <a:fld id="{E9F3F681-2C15-4116-AAF6-B2C249A5D122}" type="slidenum">
              <a:rPr lang="en-US" smtClean="0"/>
              <a:t>‹#›</a:t>
            </a:fld>
            <a:endParaRPr lang="en-US"/>
          </a:p>
        </p:txBody>
      </p:sp>
    </p:spTree>
    <p:extLst>
      <p:ext uri="{BB962C8B-B14F-4D97-AF65-F5344CB8AC3E}">
        <p14:creationId xmlns:p14="http://schemas.microsoft.com/office/powerpoint/2010/main" val="990679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31CAC-7921-4659-A379-86B306727A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077B7D-47CD-490A-9636-D16FD56536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A8965-C51E-4298-B328-D17A3322326B}"/>
              </a:ext>
            </a:extLst>
          </p:cNvPr>
          <p:cNvSpPr>
            <a:spLocks noGrp="1"/>
          </p:cNvSpPr>
          <p:nvPr>
            <p:ph type="dt" sz="half" idx="10"/>
          </p:nvPr>
        </p:nvSpPr>
        <p:spPr/>
        <p:txBody>
          <a:bodyPr/>
          <a:lstStyle/>
          <a:p>
            <a:fld id="{F2084EC4-834E-45D7-956E-6FE586F10A7F}" type="datetimeFigureOut">
              <a:rPr lang="en-US" smtClean="0"/>
              <a:t>7/27/2018</a:t>
            </a:fld>
            <a:endParaRPr lang="en-US"/>
          </a:p>
        </p:txBody>
      </p:sp>
      <p:sp>
        <p:nvSpPr>
          <p:cNvPr id="5" name="Footer Placeholder 4">
            <a:extLst>
              <a:ext uri="{FF2B5EF4-FFF2-40B4-BE49-F238E27FC236}">
                <a16:creationId xmlns:a16="http://schemas.microsoft.com/office/drawing/2014/main" id="{331B8C1B-3947-4823-A694-8D3712019D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5EFB4-780C-492B-B194-CA326869D4BE}"/>
              </a:ext>
            </a:extLst>
          </p:cNvPr>
          <p:cNvSpPr>
            <a:spLocks noGrp="1"/>
          </p:cNvSpPr>
          <p:nvPr>
            <p:ph type="sldNum" sz="quarter" idx="12"/>
          </p:nvPr>
        </p:nvSpPr>
        <p:spPr/>
        <p:txBody>
          <a:bodyPr/>
          <a:lstStyle/>
          <a:p>
            <a:fld id="{E9F3F681-2C15-4116-AAF6-B2C249A5D122}" type="slidenum">
              <a:rPr lang="en-US" smtClean="0"/>
              <a:t>‹#›</a:t>
            </a:fld>
            <a:endParaRPr lang="en-US"/>
          </a:p>
        </p:txBody>
      </p:sp>
    </p:spTree>
    <p:extLst>
      <p:ext uri="{BB962C8B-B14F-4D97-AF65-F5344CB8AC3E}">
        <p14:creationId xmlns:p14="http://schemas.microsoft.com/office/powerpoint/2010/main" val="841467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338801-596D-444D-928A-8BC6089C74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CC09C4-9416-4AAB-A96B-0CB74D7ED55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536E6-6611-43F7-9B27-525E2ADFA78B}"/>
              </a:ext>
            </a:extLst>
          </p:cNvPr>
          <p:cNvSpPr>
            <a:spLocks noGrp="1"/>
          </p:cNvSpPr>
          <p:nvPr>
            <p:ph type="dt" sz="half" idx="10"/>
          </p:nvPr>
        </p:nvSpPr>
        <p:spPr/>
        <p:txBody>
          <a:bodyPr/>
          <a:lstStyle/>
          <a:p>
            <a:fld id="{F2084EC4-834E-45D7-956E-6FE586F10A7F}" type="datetimeFigureOut">
              <a:rPr lang="en-US" smtClean="0"/>
              <a:t>7/27/2018</a:t>
            </a:fld>
            <a:endParaRPr lang="en-US"/>
          </a:p>
        </p:txBody>
      </p:sp>
      <p:sp>
        <p:nvSpPr>
          <p:cNvPr id="5" name="Footer Placeholder 4">
            <a:extLst>
              <a:ext uri="{FF2B5EF4-FFF2-40B4-BE49-F238E27FC236}">
                <a16:creationId xmlns:a16="http://schemas.microsoft.com/office/drawing/2014/main" id="{E6FEEE34-4FAD-4043-8955-953F3147B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F1BDE-78A4-4227-B1E3-2B7980A537E0}"/>
              </a:ext>
            </a:extLst>
          </p:cNvPr>
          <p:cNvSpPr>
            <a:spLocks noGrp="1"/>
          </p:cNvSpPr>
          <p:nvPr>
            <p:ph type="sldNum" sz="quarter" idx="12"/>
          </p:nvPr>
        </p:nvSpPr>
        <p:spPr/>
        <p:txBody>
          <a:bodyPr/>
          <a:lstStyle/>
          <a:p>
            <a:fld id="{E9F3F681-2C15-4116-AAF6-B2C249A5D122}" type="slidenum">
              <a:rPr lang="en-US" smtClean="0"/>
              <a:t>‹#›</a:t>
            </a:fld>
            <a:endParaRPr lang="en-US"/>
          </a:p>
        </p:txBody>
      </p:sp>
    </p:spTree>
    <p:extLst>
      <p:ext uri="{BB962C8B-B14F-4D97-AF65-F5344CB8AC3E}">
        <p14:creationId xmlns:p14="http://schemas.microsoft.com/office/powerpoint/2010/main" val="4105182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2FD6-D89E-4C69-87A1-1BCCC98F16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717A6D-7A50-4F33-AAA5-FDC853698A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F1228-6B93-40B2-93C7-0E1BFC6B8FAF}"/>
              </a:ext>
            </a:extLst>
          </p:cNvPr>
          <p:cNvSpPr>
            <a:spLocks noGrp="1"/>
          </p:cNvSpPr>
          <p:nvPr>
            <p:ph type="dt" sz="half" idx="10"/>
          </p:nvPr>
        </p:nvSpPr>
        <p:spPr/>
        <p:txBody>
          <a:bodyPr/>
          <a:lstStyle/>
          <a:p>
            <a:fld id="{F2084EC4-834E-45D7-956E-6FE586F10A7F}" type="datetimeFigureOut">
              <a:rPr lang="en-US" smtClean="0"/>
              <a:t>7/27/2018</a:t>
            </a:fld>
            <a:endParaRPr lang="en-US"/>
          </a:p>
        </p:txBody>
      </p:sp>
      <p:sp>
        <p:nvSpPr>
          <p:cNvPr id="5" name="Footer Placeholder 4">
            <a:extLst>
              <a:ext uri="{FF2B5EF4-FFF2-40B4-BE49-F238E27FC236}">
                <a16:creationId xmlns:a16="http://schemas.microsoft.com/office/drawing/2014/main" id="{204C4A76-EDCF-49D3-93D8-995FFBC79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2D1844-0C38-41D2-9726-05A74F7DA812}"/>
              </a:ext>
            </a:extLst>
          </p:cNvPr>
          <p:cNvSpPr>
            <a:spLocks noGrp="1"/>
          </p:cNvSpPr>
          <p:nvPr>
            <p:ph type="sldNum" sz="quarter" idx="12"/>
          </p:nvPr>
        </p:nvSpPr>
        <p:spPr/>
        <p:txBody>
          <a:bodyPr/>
          <a:lstStyle/>
          <a:p>
            <a:fld id="{E9F3F681-2C15-4116-AAF6-B2C249A5D122}" type="slidenum">
              <a:rPr lang="en-US" smtClean="0"/>
              <a:t>‹#›</a:t>
            </a:fld>
            <a:endParaRPr lang="en-US"/>
          </a:p>
        </p:txBody>
      </p:sp>
    </p:spTree>
    <p:extLst>
      <p:ext uri="{BB962C8B-B14F-4D97-AF65-F5344CB8AC3E}">
        <p14:creationId xmlns:p14="http://schemas.microsoft.com/office/powerpoint/2010/main" val="252200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4D85-2B24-401B-A2E2-BB1CA38AD5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BF5491-1DE8-49AE-9DE8-B3447AF5C4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B4E30F-CDBE-46F8-A6DD-31B46CB5AB2E}"/>
              </a:ext>
            </a:extLst>
          </p:cNvPr>
          <p:cNvSpPr>
            <a:spLocks noGrp="1"/>
          </p:cNvSpPr>
          <p:nvPr>
            <p:ph type="dt" sz="half" idx="10"/>
          </p:nvPr>
        </p:nvSpPr>
        <p:spPr/>
        <p:txBody>
          <a:bodyPr/>
          <a:lstStyle/>
          <a:p>
            <a:fld id="{F2084EC4-834E-45D7-956E-6FE586F10A7F}" type="datetimeFigureOut">
              <a:rPr lang="en-US" smtClean="0"/>
              <a:t>7/27/2018</a:t>
            </a:fld>
            <a:endParaRPr lang="en-US"/>
          </a:p>
        </p:txBody>
      </p:sp>
      <p:sp>
        <p:nvSpPr>
          <p:cNvPr id="5" name="Footer Placeholder 4">
            <a:extLst>
              <a:ext uri="{FF2B5EF4-FFF2-40B4-BE49-F238E27FC236}">
                <a16:creationId xmlns:a16="http://schemas.microsoft.com/office/drawing/2014/main" id="{5DA84B2F-94EC-4973-A164-A07D47C1A8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DB8F2-21A3-4C4A-944B-194691A9ED83}"/>
              </a:ext>
            </a:extLst>
          </p:cNvPr>
          <p:cNvSpPr>
            <a:spLocks noGrp="1"/>
          </p:cNvSpPr>
          <p:nvPr>
            <p:ph type="sldNum" sz="quarter" idx="12"/>
          </p:nvPr>
        </p:nvSpPr>
        <p:spPr/>
        <p:txBody>
          <a:bodyPr/>
          <a:lstStyle/>
          <a:p>
            <a:fld id="{E9F3F681-2C15-4116-AAF6-B2C249A5D122}" type="slidenum">
              <a:rPr lang="en-US" smtClean="0"/>
              <a:t>‹#›</a:t>
            </a:fld>
            <a:endParaRPr lang="en-US"/>
          </a:p>
        </p:txBody>
      </p:sp>
    </p:spTree>
    <p:extLst>
      <p:ext uri="{BB962C8B-B14F-4D97-AF65-F5344CB8AC3E}">
        <p14:creationId xmlns:p14="http://schemas.microsoft.com/office/powerpoint/2010/main" val="4073812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8F69-81F5-4E1C-8125-ABC2C1A05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C5EF1B-DEC1-42EC-AE44-8B58C15C18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79DEA6-3687-4542-8230-0B4051D817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489AD9-F149-4F3C-B731-3374B7659953}"/>
              </a:ext>
            </a:extLst>
          </p:cNvPr>
          <p:cNvSpPr>
            <a:spLocks noGrp="1"/>
          </p:cNvSpPr>
          <p:nvPr>
            <p:ph type="dt" sz="half" idx="10"/>
          </p:nvPr>
        </p:nvSpPr>
        <p:spPr/>
        <p:txBody>
          <a:bodyPr/>
          <a:lstStyle/>
          <a:p>
            <a:fld id="{F2084EC4-834E-45D7-956E-6FE586F10A7F}" type="datetimeFigureOut">
              <a:rPr lang="en-US" smtClean="0"/>
              <a:t>7/27/2018</a:t>
            </a:fld>
            <a:endParaRPr lang="en-US"/>
          </a:p>
        </p:txBody>
      </p:sp>
      <p:sp>
        <p:nvSpPr>
          <p:cNvPr id="6" name="Footer Placeholder 5">
            <a:extLst>
              <a:ext uri="{FF2B5EF4-FFF2-40B4-BE49-F238E27FC236}">
                <a16:creationId xmlns:a16="http://schemas.microsoft.com/office/drawing/2014/main" id="{EAD62264-2ED1-4A5C-9B37-1ED84C87C3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FD629-F461-4C62-A87C-630C3615AF8D}"/>
              </a:ext>
            </a:extLst>
          </p:cNvPr>
          <p:cNvSpPr>
            <a:spLocks noGrp="1"/>
          </p:cNvSpPr>
          <p:nvPr>
            <p:ph type="sldNum" sz="quarter" idx="12"/>
          </p:nvPr>
        </p:nvSpPr>
        <p:spPr/>
        <p:txBody>
          <a:bodyPr/>
          <a:lstStyle/>
          <a:p>
            <a:fld id="{E9F3F681-2C15-4116-AAF6-B2C249A5D122}" type="slidenum">
              <a:rPr lang="en-US" smtClean="0"/>
              <a:t>‹#›</a:t>
            </a:fld>
            <a:endParaRPr lang="en-US"/>
          </a:p>
        </p:txBody>
      </p:sp>
    </p:spTree>
    <p:extLst>
      <p:ext uri="{BB962C8B-B14F-4D97-AF65-F5344CB8AC3E}">
        <p14:creationId xmlns:p14="http://schemas.microsoft.com/office/powerpoint/2010/main" val="3270887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B939-86F6-4E90-B63D-5B744A4934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4388DF-C7B1-4F88-BB0D-BECE6F4E15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6C2117-AD1D-4144-AC51-E3C18EB0545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FC18BE-ACBB-4504-B4DD-B1EBC7A100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728A37B-A259-463B-9FC6-0A33B85BADB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C59095-DE37-49FF-8CD3-5FCE609036B4}"/>
              </a:ext>
            </a:extLst>
          </p:cNvPr>
          <p:cNvSpPr>
            <a:spLocks noGrp="1"/>
          </p:cNvSpPr>
          <p:nvPr>
            <p:ph type="dt" sz="half" idx="10"/>
          </p:nvPr>
        </p:nvSpPr>
        <p:spPr/>
        <p:txBody>
          <a:bodyPr/>
          <a:lstStyle/>
          <a:p>
            <a:fld id="{F2084EC4-834E-45D7-956E-6FE586F10A7F}" type="datetimeFigureOut">
              <a:rPr lang="en-US" smtClean="0"/>
              <a:t>7/27/2018</a:t>
            </a:fld>
            <a:endParaRPr lang="en-US"/>
          </a:p>
        </p:txBody>
      </p:sp>
      <p:sp>
        <p:nvSpPr>
          <p:cNvPr id="8" name="Footer Placeholder 7">
            <a:extLst>
              <a:ext uri="{FF2B5EF4-FFF2-40B4-BE49-F238E27FC236}">
                <a16:creationId xmlns:a16="http://schemas.microsoft.com/office/drawing/2014/main" id="{A9A1D5AA-D6D8-4518-A217-0E7412CDC5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AD6FF5-B2F7-4C04-B80B-38E3C9B964B0}"/>
              </a:ext>
            </a:extLst>
          </p:cNvPr>
          <p:cNvSpPr>
            <a:spLocks noGrp="1"/>
          </p:cNvSpPr>
          <p:nvPr>
            <p:ph type="sldNum" sz="quarter" idx="12"/>
          </p:nvPr>
        </p:nvSpPr>
        <p:spPr/>
        <p:txBody>
          <a:bodyPr/>
          <a:lstStyle/>
          <a:p>
            <a:fld id="{E9F3F681-2C15-4116-AAF6-B2C249A5D122}" type="slidenum">
              <a:rPr lang="en-US" smtClean="0"/>
              <a:t>‹#›</a:t>
            </a:fld>
            <a:endParaRPr lang="en-US"/>
          </a:p>
        </p:txBody>
      </p:sp>
    </p:spTree>
    <p:extLst>
      <p:ext uri="{BB962C8B-B14F-4D97-AF65-F5344CB8AC3E}">
        <p14:creationId xmlns:p14="http://schemas.microsoft.com/office/powerpoint/2010/main" val="3193023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BCB1-CBC3-4F42-A756-C041AFD6E2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CF8AB-B9AB-4253-9E4E-B145F3084817}"/>
              </a:ext>
            </a:extLst>
          </p:cNvPr>
          <p:cNvSpPr>
            <a:spLocks noGrp="1"/>
          </p:cNvSpPr>
          <p:nvPr>
            <p:ph type="dt" sz="half" idx="10"/>
          </p:nvPr>
        </p:nvSpPr>
        <p:spPr/>
        <p:txBody>
          <a:bodyPr/>
          <a:lstStyle/>
          <a:p>
            <a:fld id="{F2084EC4-834E-45D7-956E-6FE586F10A7F}" type="datetimeFigureOut">
              <a:rPr lang="en-US" smtClean="0"/>
              <a:t>7/27/2018</a:t>
            </a:fld>
            <a:endParaRPr lang="en-US"/>
          </a:p>
        </p:txBody>
      </p:sp>
      <p:sp>
        <p:nvSpPr>
          <p:cNvPr id="4" name="Footer Placeholder 3">
            <a:extLst>
              <a:ext uri="{FF2B5EF4-FFF2-40B4-BE49-F238E27FC236}">
                <a16:creationId xmlns:a16="http://schemas.microsoft.com/office/drawing/2014/main" id="{F3C1A11B-A457-4B3F-9058-9518F364D6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8C3A29-F856-45CA-B730-311E40B5EB5A}"/>
              </a:ext>
            </a:extLst>
          </p:cNvPr>
          <p:cNvSpPr>
            <a:spLocks noGrp="1"/>
          </p:cNvSpPr>
          <p:nvPr>
            <p:ph type="sldNum" sz="quarter" idx="12"/>
          </p:nvPr>
        </p:nvSpPr>
        <p:spPr/>
        <p:txBody>
          <a:bodyPr/>
          <a:lstStyle/>
          <a:p>
            <a:fld id="{E9F3F681-2C15-4116-AAF6-B2C249A5D122}" type="slidenum">
              <a:rPr lang="en-US" smtClean="0"/>
              <a:t>‹#›</a:t>
            </a:fld>
            <a:endParaRPr lang="en-US"/>
          </a:p>
        </p:txBody>
      </p:sp>
    </p:spTree>
    <p:extLst>
      <p:ext uri="{BB962C8B-B14F-4D97-AF65-F5344CB8AC3E}">
        <p14:creationId xmlns:p14="http://schemas.microsoft.com/office/powerpoint/2010/main" val="142568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1E7110-E859-475B-A48D-4578CC50F2A4}"/>
              </a:ext>
            </a:extLst>
          </p:cNvPr>
          <p:cNvSpPr>
            <a:spLocks noGrp="1"/>
          </p:cNvSpPr>
          <p:nvPr>
            <p:ph type="dt" sz="half" idx="10"/>
          </p:nvPr>
        </p:nvSpPr>
        <p:spPr/>
        <p:txBody>
          <a:bodyPr/>
          <a:lstStyle/>
          <a:p>
            <a:fld id="{F2084EC4-834E-45D7-956E-6FE586F10A7F}" type="datetimeFigureOut">
              <a:rPr lang="en-US" smtClean="0"/>
              <a:t>7/27/2018</a:t>
            </a:fld>
            <a:endParaRPr lang="en-US"/>
          </a:p>
        </p:txBody>
      </p:sp>
      <p:sp>
        <p:nvSpPr>
          <p:cNvPr id="3" name="Footer Placeholder 2">
            <a:extLst>
              <a:ext uri="{FF2B5EF4-FFF2-40B4-BE49-F238E27FC236}">
                <a16:creationId xmlns:a16="http://schemas.microsoft.com/office/drawing/2014/main" id="{E57F662E-CC6A-46C6-8D63-6EC6131F0F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A17169-FC2A-4111-846D-6EA9A689A646}"/>
              </a:ext>
            </a:extLst>
          </p:cNvPr>
          <p:cNvSpPr>
            <a:spLocks noGrp="1"/>
          </p:cNvSpPr>
          <p:nvPr>
            <p:ph type="sldNum" sz="quarter" idx="12"/>
          </p:nvPr>
        </p:nvSpPr>
        <p:spPr/>
        <p:txBody>
          <a:bodyPr/>
          <a:lstStyle/>
          <a:p>
            <a:fld id="{E9F3F681-2C15-4116-AAF6-B2C249A5D122}" type="slidenum">
              <a:rPr lang="en-US" smtClean="0"/>
              <a:t>‹#›</a:t>
            </a:fld>
            <a:endParaRPr lang="en-US"/>
          </a:p>
        </p:txBody>
      </p:sp>
    </p:spTree>
    <p:extLst>
      <p:ext uri="{BB962C8B-B14F-4D97-AF65-F5344CB8AC3E}">
        <p14:creationId xmlns:p14="http://schemas.microsoft.com/office/powerpoint/2010/main" val="2074994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328A6-AE49-46F7-A2CA-74A0C7D172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AE4D99-FDCA-41C6-825A-6FA87D9BC4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351E78-97FD-4CBD-AD79-5DB63B372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7EEABB-2356-4F74-991D-853B73931B36}"/>
              </a:ext>
            </a:extLst>
          </p:cNvPr>
          <p:cNvSpPr>
            <a:spLocks noGrp="1"/>
          </p:cNvSpPr>
          <p:nvPr>
            <p:ph type="dt" sz="half" idx="10"/>
          </p:nvPr>
        </p:nvSpPr>
        <p:spPr/>
        <p:txBody>
          <a:bodyPr/>
          <a:lstStyle/>
          <a:p>
            <a:fld id="{F2084EC4-834E-45D7-956E-6FE586F10A7F}" type="datetimeFigureOut">
              <a:rPr lang="en-US" smtClean="0"/>
              <a:t>7/27/2018</a:t>
            </a:fld>
            <a:endParaRPr lang="en-US"/>
          </a:p>
        </p:txBody>
      </p:sp>
      <p:sp>
        <p:nvSpPr>
          <p:cNvPr id="6" name="Footer Placeholder 5">
            <a:extLst>
              <a:ext uri="{FF2B5EF4-FFF2-40B4-BE49-F238E27FC236}">
                <a16:creationId xmlns:a16="http://schemas.microsoft.com/office/drawing/2014/main" id="{6EF71101-7CE4-4FB2-A9E7-AAF7B5130D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4D9D-6BB8-4A0C-A076-B10E01CA8AFA}"/>
              </a:ext>
            </a:extLst>
          </p:cNvPr>
          <p:cNvSpPr>
            <a:spLocks noGrp="1"/>
          </p:cNvSpPr>
          <p:nvPr>
            <p:ph type="sldNum" sz="quarter" idx="12"/>
          </p:nvPr>
        </p:nvSpPr>
        <p:spPr/>
        <p:txBody>
          <a:bodyPr/>
          <a:lstStyle/>
          <a:p>
            <a:fld id="{E9F3F681-2C15-4116-AAF6-B2C249A5D122}" type="slidenum">
              <a:rPr lang="en-US" smtClean="0"/>
              <a:t>‹#›</a:t>
            </a:fld>
            <a:endParaRPr lang="en-US"/>
          </a:p>
        </p:txBody>
      </p:sp>
    </p:spTree>
    <p:extLst>
      <p:ext uri="{BB962C8B-B14F-4D97-AF65-F5344CB8AC3E}">
        <p14:creationId xmlns:p14="http://schemas.microsoft.com/office/powerpoint/2010/main" val="718503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D31D4-C001-4CFF-BA34-E4D883D03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FE20C0-9B8C-45FD-BCC7-213575C24B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220765-0CF5-4F98-89A4-3955FD772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FC4ACE-303A-428E-8257-074743F73191}"/>
              </a:ext>
            </a:extLst>
          </p:cNvPr>
          <p:cNvSpPr>
            <a:spLocks noGrp="1"/>
          </p:cNvSpPr>
          <p:nvPr>
            <p:ph type="dt" sz="half" idx="10"/>
          </p:nvPr>
        </p:nvSpPr>
        <p:spPr/>
        <p:txBody>
          <a:bodyPr/>
          <a:lstStyle/>
          <a:p>
            <a:fld id="{F2084EC4-834E-45D7-956E-6FE586F10A7F}" type="datetimeFigureOut">
              <a:rPr lang="en-US" smtClean="0"/>
              <a:t>7/27/2018</a:t>
            </a:fld>
            <a:endParaRPr lang="en-US"/>
          </a:p>
        </p:txBody>
      </p:sp>
      <p:sp>
        <p:nvSpPr>
          <p:cNvPr id="6" name="Footer Placeholder 5">
            <a:extLst>
              <a:ext uri="{FF2B5EF4-FFF2-40B4-BE49-F238E27FC236}">
                <a16:creationId xmlns:a16="http://schemas.microsoft.com/office/drawing/2014/main" id="{1E3BFBAD-E0B2-45A5-9820-0BA67BD0B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ED442-7A07-4D2D-AA71-321817DBD0C3}"/>
              </a:ext>
            </a:extLst>
          </p:cNvPr>
          <p:cNvSpPr>
            <a:spLocks noGrp="1"/>
          </p:cNvSpPr>
          <p:nvPr>
            <p:ph type="sldNum" sz="quarter" idx="12"/>
          </p:nvPr>
        </p:nvSpPr>
        <p:spPr/>
        <p:txBody>
          <a:bodyPr/>
          <a:lstStyle/>
          <a:p>
            <a:fld id="{E9F3F681-2C15-4116-AAF6-B2C249A5D122}" type="slidenum">
              <a:rPr lang="en-US" smtClean="0"/>
              <a:t>‹#›</a:t>
            </a:fld>
            <a:endParaRPr lang="en-US"/>
          </a:p>
        </p:txBody>
      </p:sp>
    </p:spTree>
    <p:extLst>
      <p:ext uri="{BB962C8B-B14F-4D97-AF65-F5344CB8AC3E}">
        <p14:creationId xmlns:p14="http://schemas.microsoft.com/office/powerpoint/2010/main" val="325732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84B127-E7BE-41B8-8902-2DBA2912F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7C3967-FB6F-4FD7-B5FD-69D4D8F6A3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C4D9A-2BE1-494C-AB19-436E08F61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084EC4-834E-45D7-956E-6FE586F10A7F}" type="datetimeFigureOut">
              <a:rPr lang="en-US" smtClean="0"/>
              <a:t>7/27/2018</a:t>
            </a:fld>
            <a:endParaRPr lang="en-US"/>
          </a:p>
        </p:txBody>
      </p:sp>
      <p:sp>
        <p:nvSpPr>
          <p:cNvPr id="5" name="Footer Placeholder 4">
            <a:extLst>
              <a:ext uri="{FF2B5EF4-FFF2-40B4-BE49-F238E27FC236}">
                <a16:creationId xmlns:a16="http://schemas.microsoft.com/office/drawing/2014/main" id="{B578D2F6-3BF7-40D9-813D-54E256EEAE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DA224F-4572-45CA-89E6-40ABE01930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3F681-2C15-4116-AAF6-B2C249A5D122}" type="slidenum">
              <a:rPr lang="en-US" smtClean="0"/>
              <a:t>‹#›</a:t>
            </a:fld>
            <a:endParaRPr lang="en-US"/>
          </a:p>
        </p:txBody>
      </p:sp>
    </p:spTree>
    <p:extLst>
      <p:ext uri="{BB962C8B-B14F-4D97-AF65-F5344CB8AC3E}">
        <p14:creationId xmlns:p14="http://schemas.microsoft.com/office/powerpoint/2010/main" val="2396393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DIorg/EMLassemblylin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tiff"/><Relationship Id="rId5" Type="http://schemas.openxmlformats.org/officeDocument/2006/relationships/image" Target="../media/image6.JPG"/><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EDIorg/EMLassemblylin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reativecommons.org/publicdomain/zero/1.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4.0/" TargetMode="External"/><Relationship Id="rId4" Type="http://schemas.openxmlformats.org/officeDocument/2006/relationships/hyperlink" Target="https://portal.edirepository.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14.tiff"/><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4CBC-F4B7-4DB8-9179-0219D8F7C4DD}"/>
              </a:ext>
            </a:extLst>
          </p:cNvPr>
          <p:cNvSpPr>
            <a:spLocks noGrp="1"/>
          </p:cNvSpPr>
          <p:nvPr>
            <p:ph type="ctrTitle"/>
          </p:nvPr>
        </p:nvSpPr>
        <p:spPr>
          <a:xfrm>
            <a:off x="1655806" y="1122363"/>
            <a:ext cx="9144000" cy="2387600"/>
          </a:xfrm>
        </p:spPr>
        <p:txBody>
          <a:bodyPr/>
          <a:lstStyle/>
          <a:p>
            <a:r>
              <a:rPr lang="en-US" dirty="0"/>
              <a:t>YBFMP                  test-case</a:t>
            </a:r>
            <a:br>
              <a:rPr lang="en-US" dirty="0"/>
            </a:br>
            <a:endParaRPr lang="en-US" dirty="0"/>
          </a:p>
        </p:txBody>
      </p:sp>
      <p:sp>
        <p:nvSpPr>
          <p:cNvPr id="3" name="Subtitle 2">
            <a:extLst>
              <a:ext uri="{FF2B5EF4-FFF2-40B4-BE49-F238E27FC236}">
                <a16:creationId xmlns:a16="http://schemas.microsoft.com/office/drawing/2014/main" id="{4FED5B15-A481-40FE-B2E4-B2B623EFA78B}"/>
              </a:ext>
            </a:extLst>
          </p:cNvPr>
          <p:cNvSpPr>
            <a:spLocks noGrp="1"/>
          </p:cNvSpPr>
          <p:nvPr>
            <p:ph type="subTitle" idx="1"/>
          </p:nvPr>
        </p:nvSpPr>
        <p:spPr/>
        <p:txBody>
          <a:bodyPr>
            <a:normAutofit lnSpcReduction="10000"/>
          </a:bodyPr>
          <a:lstStyle/>
          <a:p>
            <a:endParaRPr lang="en-US" dirty="0"/>
          </a:p>
          <a:p>
            <a:r>
              <a:rPr lang="en-US" dirty="0"/>
              <a:t>Brittany Davis – DWR</a:t>
            </a:r>
          </a:p>
          <a:p>
            <a:r>
              <a:rPr lang="en-US" dirty="0"/>
              <a:t>DUWG </a:t>
            </a:r>
            <a:r>
              <a:rPr lang="en-US" dirty="0" err="1"/>
              <a:t>OpenScience</a:t>
            </a:r>
            <a:r>
              <a:rPr lang="en-US" dirty="0"/>
              <a:t> &amp; Metadata Joint Subcommittee Meeting</a:t>
            </a:r>
          </a:p>
          <a:p>
            <a:r>
              <a:rPr lang="en-US" dirty="0"/>
              <a:t>July 27, 2018</a:t>
            </a:r>
          </a:p>
        </p:txBody>
      </p:sp>
      <p:pic>
        <p:nvPicPr>
          <p:cNvPr id="1026" name="Picture 2" descr="Environmental Data Initiative">
            <a:extLst>
              <a:ext uri="{FF2B5EF4-FFF2-40B4-BE49-F238E27FC236}">
                <a16:creationId xmlns:a16="http://schemas.microsoft.com/office/drawing/2014/main" id="{BB42D710-0EC9-4CA1-B8FD-22E1A2693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5507" y="1122363"/>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95D7F0A-51D9-5345-B00A-25E80F7CDC1D}"/>
              </a:ext>
            </a:extLst>
          </p:cNvPr>
          <p:cNvPicPr>
            <a:picLocks noChangeAspect="1"/>
          </p:cNvPicPr>
          <p:nvPr/>
        </p:nvPicPr>
        <p:blipFill>
          <a:blip r:embed="rId3"/>
          <a:stretch>
            <a:fillRect/>
          </a:stretch>
        </p:blipFill>
        <p:spPr>
          <a:xfrm>
            <a:off x="18142" y="4960619"/>
            <a:ext cx="1505858" cy="1897381"/>
          </a:xfrm>
          <a:prstGeom prst="rect">
            <a:avLst/>
          </a:prstGeom>
        </p:spPr>
      </p:pic>
      <p:pic>
        <p:nvPicPr>
          <p:cNvPr id="5" name="Picture 4">
            <a:extLst>
              <a:ext uri="{FF2B5EF4-FFF2-40B4-BE49-F238E27FC236}">
                <a16:creationId xmlns:a16="http://schemas.microsoft.com/office/drawing/2014/main" id="{9C5B2ED5-E402-3F4C-9BA0-817D7C400295}"/>
              </a:ext>
            </a:extLst>
          </p:cNvPr>
          <p:cNvPicPr>
            <a:picLocks noChangeAspect="1"/>
          </p:cNvPicPr>
          <p:nvPr/>
        </p:nvPicPr>
        <p:blipFill>
          <a:blip r:embed="rId4"/>
          <a:stretch>
            <a:fillRect/>
          </a:stretch>
        </p:blipFill>
        <p:spPr>
          <a:xfrm>
            <a:off x="10668000" y="5349875"/>
            <a:ext cx="1422400" cy="1422400"/>
          </a:xfrm>
          <a:prstGeom prst="rect">
            <a:avLst/>
          </a:prstGeom>
        </p:spPr>
      </p:pic>
    </p:spTree>
    <p:extLst>
      <p:ext uri="{BB962C8B-B14F-4D97-AF65-F5344CB8AC3E}">
        <p14:creationId xmlns:p14="http://schemas.microsoft.com/office/powerpoint/2010/main" val="2505183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sp>
        <p:nvSpPr>
          <p:cNvPr id="2" name="Rectangle 1">
            <a:extLst>
              <a:ext uri="{FF2B5EF4-FFF2-40B4-BE49-F238E27FC236}">
                <a16:creationId xmlns:a16="http://schemas.microsoft.com/office/drawing/2014/main" id="{E76C56F5-2F68-914F-8EF2-DC102777962A}"/>
              </a:ext>
            </a:extLst>
          </p:cNvPr>
          <p:cNvSpPr/>
          <p:nvPr/>
        </p:nvSpPr>
        <p:spPr>
          <a:xfrm>
            <a:off x="332600" y="1198459"/>
            <a:ext cx="2033185"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7: Abstract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11CCF5D8-D0A0-0D43-BD3E-0769719B2FB3}"/>
              </a:ext>
            </a:extLst>
          </p:cNvPr>
          <p:cNvSpPr/>
          <p:nvPr/>
        </p:nvSpPr>
        <p:spPr>
          <a:xfrm>
            <a:off x="332600" y="1759429"/>
            <a:ext cx="4078035" cy="800860"/>
          </a:xfrm>
          <a:prstGeom prst="rect">
            <a:avLst/>
          </a:prstGeom>
        </p:spPr>
        <p:txBody>
          <a:bodyPr wrap="square">
            <a:spAutoFit/>
          </a:bodyPr>
          <a:lstStyle/>
          <a:p>
            <a:pPr marL="342900" indent="-342900">
              <a:lnSpc>
                <a:spcPct val="107000"/>
              </a:lnSpc>
              <a:spcBef>
                <a:spcPts val="1800"/>
              </a:spcBef>
              <a:spcAft>
                <a:spcPts val="1200"/>
              </a:spcAft>
              <a:buFont typeface="Arial" panose="020B0604020202020204" pitchFamily="34" charset="0"/>
              <a:buChar char="•"/>
            </a:pPr>
            <a:r>
              <a:rPr lang="en-US" sz="2200" dirty="0">
                <a:solidFill>
                  <a:srgbClr val="24292E"/>
                </a:solidFill>
                <a:latin typeface="Segoe UI"/>
                <a:ea typeface="Calibri" panose="020F0502020204030204" pitchFamily="34" charset="0"/>
                <a:cs typeface="Times New Roman" panose="02020603050405020304" pitchFamily="18" charset="0"/>
              </a:rPr>
              <a:t>Copy/paste information from the word template</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EC96BAB1-91EE-5C4E-8B1B-5EF603094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262" y="1106272"/>
            <a:ext cx="6109855" cy="4546356"/>
          </a:xfrm>
          <a:prstGeom prst="rect">
            <a:avLst/>
          </a:prstGeom>
        </p:spPr>
      </p:pic>
      <p:sp>
        <p:nvSpPr>
          <p:cNvPr id="10" name="Rectangle 9">
            <a:extLst>
              <a:ext uri="{FF2B5EF4-FFF2-40B4-BE49-F238E27FC236}">
                <a16:creationId xmlns:a16="http://schemas.microsoft.com/office/drawing/2014/main" id="{A347C8BA-91AA-5840-94CB-157704DC00B9}"/>
              </a:ext>
            </a:extLst>
          </p:cNvPr>
          <p:cNvSpPr/>
          <p:nvPr/>
        </p:nvSpPr>
        <p:spPr>
          <a:xfrm>
            <a:off x="7121562" y="2065468"/>
            <a:ext cx="1011219" cy="41954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CEA8FBA-ACB1-2B4F-987C-5E72C5A51674}"/>
              </a:ext>
            </a:extLst>
          </p:cNvPr>
          <p:cNvSpPr/>
          <p:nvPr/>
        </p:nvSpPr>
        <p:spPr>
          <a:xfrm>
            <a:off x="7121561" y="4036550"/>
            <a:ext cx="1011219" cy="23423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2390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77276"/>
            <a:ext cx="10515600" cy="959803"/>
          </a:xfrm>
        </p:spPr>
        <p:txBody>
          <a:bodyPr/>
          <a:lstStyle/>
          <a:p>
            <a:r>
              <a:rPr lang="en-US" dirty="0"/>
              <a:t>Development: </a:t>
            </a:r>
            <a:r>
              <a:rPr lang="en-US" dirty="0" err="1"/>
              <a:t>EMLassemblyLine</a:t>
            </a:r>
            <a:r>
              <a:rPr lang="en-US" dirty="0"/>
              <a:t> in R</a:t>
            </a:r>
          </a:p>
        </p:txBody>
      </p:sp>
      <p:sp>
        <p:nvSpPr>
          <p:cNvPr id="3" name="Rectangle 2">
            <a:extLst>
              <a:ext uri="{FF2B5EF4-FFF2-40B4-BE49-F238E27FC236}">
                <a16:creationId xmlns:a16="http://schemas.microsoft.com/office/drawing/2014/main" id="{11CCF5D8-D0A0-0D43-BD3E-0769719B2FB3}"/>
              </a:ext>
            </a:extLst>
          </p:cNvPr>
          <p:cNvSpPr/>
          <p:nvPr/>
        </p:nvSpPr>
        <p:spPr>
          <a:xfrm>
            <a:off x="148281" y="959803"/>
            <a:ext cx="6962524" cy="438582"/>
          </a:xfrm>
          <a:prstGeom prst="rect">
            <a:avLst/>
          </a:prstGeom>
        </p:spPr>
        <p:txBody>
          <a:bodyPr wrap="squar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8: Methods – Follow IEP standards</a:t>
            </a:r>
          </a:p>
        </p:txBody>
      </p:sp>
      <p:graphicFrame>
        <p:nvGraphicFramePr>
          <p:cNvPr id="7" name="Table 6">
            <a:extLst>
              <a:ext uri="{FF2B5EF4-FFF2-40B4-BE49-F238E27FC236}">
                <a16:creationId xmlns:a16="http://schemas.microsoft.com/office/drawing/2014/main" id="{AFC90178-97E3-5247-B4F4-F2F0A33EF0F5}"/>
              </a:ext>
            </a:extLst>
          </p:cNvPr>
          <p:cNvGraphicFramePr>
            <a:graphicFrameLocks noGrp="1"/>
          </p:cNvGraphicFramePr>
          <p:nvPr>
            <p:extLst>
              <p:ext uri="{D42A27DB-BD31-4B8C-83A1-F6EECF244321}">
                <p14:modId xmlns:p14="http://schemas.microsoft.com/office/powerpoint/2010/main" val="3905556593"/>
              </p:ext>
            </p:extLst>
          </p:nvPr>
        </p:nvGraphicFramePr>
        <p:xfrm>
          <a:off x="279700" y="1609316"/>
          <a:ext cx="11585986" cy="5098146"/>
        </p:xfrm>
        <a:graphic>
          <a:graphicData uri="http://schemas.openxmlformats.org/drawingml/2006/table">
            <a:tbl>
              <a:tblPr firstRow="1" firstCol="1" bandRow="1">
                <a:tableStyleId>{C083E6E3-FA7D-4D7B-A595-EF9225AFEA82}</a:tableStyleId>
              </a:tblPr>
              <a:tblGrid>
                <a:gridCol w="3794242">
                  <a:extLst>
                    <a:ext uri="{9D8B030D-6E8A-4147-A177-3AD203B41FA5}">
                      <a16:colId xmlns:a16="http://schemas.microsoft.com/office/drawing/2014/main" val="1648650443"/>
                    </a:ext>
                  </a:extLst>
                </a:gridCol>
                <a:gridCol w="6337458">
                  <a:extLst>
                    <a:ext uri="{9D8B030D-6E8A-4147-A177-3AD203B41FA5}">
                      <a16:colId xmlns:a16="http://schemas.microsoft.com/office/drawing/2014/main" val="1193555344"/>
                    </a:ext>
                  </a:extLst>
                </a:gridCol>
                <a:gridCol w="1454286">
                  <a:extLst>
                    <a:ext uri="{9D8B030D-6E8A-4147-A177-3AD203B41FA5}">
                      <a16:colId xmlns:a16="http://schemas.microsoft.com/office/drawing/2014/main" val="2651981141"/>
                    </a:ext>
                  </a:extLst>
                </a:gridCol>
              </a:tblGrid>
              <a:tr h="685887">
                <a:tc>
                  <a:txBody>
                    <a:bodyPr/>
                    <a:lstStyle/>
                    <a:p>
                      <a:pPr marL="0" marR="0" lvl="0" indent="0">
                        <a:lnSpc>
                          <a:spcPct val="115000"/>
                        </a:lnSpc>
                        <a:spcBef>
                          <a:spcPts val="0"/>
                        </a:spcBef>
                        <a:spcAft>
                          <a:spcPts val="0"/>
                        </a:spcAft>
                        <a:buFont typeface="+mj-lt"/>
                        <a:buNone/>
                      </a:pPr>
                      <a:r>
                        <a:rPr lang="en-US" sz="1400" dirty="0">
                          <a:effectLst/>
                        </a:rPr>
                        <a:t>1.) Data collection methods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b="0" dirty="0">
                          <a:effectLst/>
                        </a:rPr>
                        <a:t>Metadata must include enough information on methods to make the data usable.  Minimum methods information should be similar to the "methods" section of a scientific paper. This may include diagrams and pictures of sampling equipment.</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b="0" dirty="0">
                          <a:effectLst/>
                        </a:rPr>
                        <a:t>REQUIRED</a:t>
                      </a: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8125166"/>
                  </a:ext>
                </a:extLst>
              </a:tr>
              <a:tr h="339060">
                <a:tc>
                  <a:txBody>
                    <a:bodyPr/>
                    <a:lstStyle/>
                    <a:p>
                      <a:pPr marL="0" marR="0" lvl="0" indent="0">
                        <a:lnSpc>
                          <a:spcPct val="115000"/>
                        </a:lnSpc>
                        <a:spcBef>
                          <a:spcPts val="0"/>
                        </a:spcBef>
                        <a:spcAft>
                          <a:spcPts val="0"/>
                        </a:spcAft>
                        <a:buFont typeface="+mj-lt"/>
                        <a:buNone/>
                      </a:pPr>
                      <a:r>
                        <a:rPr lang="en-US" sz="1400" dirty="0">
                          <a:effectLst/>
                        </a:rPr>
                        <a:t>2.) Link to blank datasheet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dirty="0">
                          <a:effectLst/>
                        </a:rPr>
                        <a:t>Available upon request (see data contact information)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a:effectLst/>
                        </a:rPr>
                        <a:t>REQUIRED – 3yrs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2668638"/>
                  </a:ext>
                </a:extLst>
              </a:tr>
              <a:tr h="528485">
                <a:tc>
                  <a:txBody>
                    <a:bodyPr/>
                    <a:lstStyle/>
                    <a:p>
                      <a:pPr marL="0" marR="0" lvl="0" indent="0">
                        <a:lnSpc>
                          <a:spcPct val="115000"/>
                        </a:lnSpc>
                        <a:spcBef>
                          <a:spcPts val="0"/>
                        </a:spcBef>
                        <a:spcAft>
                          <a:spcPts val="0"/>
                        </a:spcAft>
                        <a:buFont typeface="+mj-lt"/>
                        <a:buNone/>
                      </a:pPr>
                      <a:r>
                        <a:rPr lang="en-US" sz="1400" dirty="0">
                          <a:effectLst/>
                        </a:rPr>
                        <a:t>3.) Instrument and equipment specifications, </a:t>
                      </a:r>
                      <a:r>
                        <a:rPr lang="en-US" sz="1400" dirty="0" err="1">
                          <a:effectLst/>
                        </a:rPr>
                        <a:t>includingQAQC</a:t>
                      </a:r>
                      <a:r>
                        <a:rPr lang="en-US" sz="1400" dirty="0">
                          <a:effectLst/>
                        </a:rPr>
                        <a:t> methods and frequency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a:effectLst/>
                        </a:rPr>
                        <a:t>May be references to external SOPs instead of included in metadata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a:effectLst/>
                        </a:rPr>
                        <a:t>REQUIRED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5651736"/>
                  </a:ext>
                </a:extLst>
              </a:tr>
              <a:tr h="1206004">
                <a:tc>
                  <a:txBody>
                    <a:bodyPr/>
                    <a:lstStyle/>
                    <a:p>
                      <a:pPr marL="0" marR="0" lvl="0" indent="0">
                        <a:lnSpc>
                          <a:spcPct val="115000"/>
                        </a:lnSpc>
                        <a:spcBef>
                          <a:spcPts val="0"/>
                        </a:spcBef>
                        <a:spcAft>
                          <a:spcPts val="0"/>
                        </a:spcAft>
                        <a:buFont typeface="+mj-lt"/>
                        <a:buNone/>
                      </a:pPr>
                      <a:r>
                        <a:rPr lang="en-US" sz="1400" dirty="0">
                          <a:effectLst/>
                        </a:rPr>
                        <a:t>4.) Analysis methods &amp; SOPs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dirty="0">
                          <a:effectLst/>
                        </a:rPr>
                        <a:t>Any analyses done to produce the data set (such as CPUE calculations). This is not analyses done to produce later publications.</a:t>
                      </a:r>
                    </a:p>
                    <a:p>
                      <a:pPr marL="0" marR="0">
                        <a:lnSpc>
                          <a:spcPct val="107000"/>
                        </a:lnSpc>
                        <a:spcBef>
                          <a:spcPts val="0"/>
                        </a:spcBef>
                        <a:spcAft>
                          <a:spcPts val="0"/>
                        </a:spcAft>
                      </a:pPr>
                      <a:r>
                        <a:rPr lang="en-US" sz="1400" dirty="0">
                          <a:effectLst/>
                        </a:rPr>
                        <a:t>Link to SOPS: Specific SOPs used to generate the data. It is understood that not all programs will have this information available right away, but should be prepared to provide them within three years.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dirty="0">
                          <a:effectLst/>
                        </a:rPr>
                        <a:t>REQUIRED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4753119"/>
                  </a:ext>
                </a:extLst>
              </a:tr>
              <a:tr h="402757">
                <a:tc>
                  <a:txBody>
                    <a:bodyPr/>
                    <a:lstStyle/>
                    <a:p>
                      <a:pPr marL="0" marR="0" lvl="0" indent="0">
                        <a:lnSpc>
                          <a:spcPct val="115000"/>
                        </a:lnSpc>
                        <a:spcBef>
                          <a:spcPts val="0"/>
                        </a:spcBef>
                        <a:spcAft>
                          <a:spcPts val="0"/>
                        </a:spcAft>
                        <a:buFont typeface="+mj-lt"/>
                        <a:buNone/>
                      </a:pPr>
                      <a:r>
                        <a:rPr lang="en-US" sz="1400" dirty="0">
                          <a:effectLst/>
                        </a:rPr>
                        <a:t>5.) Project history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a:effectLst/>
                        </a:rPr>
                        <a:t>List of any changes in methods and sampling locations, with dates changes were implemented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dirty="0">
                          <a:effectLst/>
                        </a:rPr>
                        <a:t>REQUIRED – If App.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099485"/>
                  </a:ext>
                </a:extLst>
              </a:tr>
              <a:tr h="402757">
                <a:tc>
                  <a:txBody>
                    <a:bodyPr/>
                    <a:lstStyle/>
                    <a:p>
                      <a:pPr marL="0" marR="0" lvl="0" indent="0">
                        <a:lnSpc>
                          <a:spcPct val="115000"/>
                        </a:lnSpc>
                        <a:spcBef>
                          <a:spcPts val="0"/>
                        </a:spcBef>
                        <a:spcAft>
                          <a:spcPts val="0"/>
                        </a:spcAft>
                        <a:buFont typeface="+mj-lt"/>
                        <a:buNone/>
                      </a:pPr>
                      <a:r>
                        <a:rPr lang="en-US" sz="1400" dirty="0">
                          <a:effectLst/>
                        </a:rPr>
                        <a:t>6.) QA/QC – Methods &amp; Data</a:t>
                      </a: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a:effectLst/>
                        </a:rPr>
                        <a:t>Methods: Protocols for quality assurance during data collection</a:t>
                      </a:r>
                    </a:p>
                    <a:p>
                      <a:pPr marL="0" marR="0">
                        <a:lnSpc>
                          <a:spcPct val="107000"/>
                        </a:lnSpc>
                        <a:spcBef>
                          <a:spcPts val="0"/>
                        </a:spcBef>
                        <a:spcAft>
                          <a:spcPts val="0"/>
                        </a:spcAft>
                      </a:pPr>
                      <a:r>
                        <a:rPr lang="en-US" sz="1400">
                          <a:effectLst/>
                        </a:rPr>
                        <a:t>Data: Protocols for quality assurance during data entry and analysis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dirty="0">
                          <a:effectLst/>
                        </a:rPr>
                        <a:t>REQUIRED – 3yrs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1758305"/>
                  </a:ext>
                </a:extLst>
              </a:tr>
              <a:tr h="402757">
                <a:tc>
                  <a:txBody>
                    <a:bodyPr/>
                    <a:lstStyle/>
                    <a:p>
                      <a:pPr marL="0" marR="0" lvl="0" indent="0">
                        <a:lnSpc>
                          <a:spcPct val="115000"/>
                        </a:lnSpc>
                        <a:spcBef>
                          <a:spcPts val="0"/>
                        </a:spcBef>
                        <a:spcAft>
                          <a:spcPts val="0"/>
                        </a:spcAft>
                        <a:buFont typeface="+mj-lt"/>
                        <a:buNone/>
                      </a:pPr>
                      <a:r>
                        <a:rPr lang="en-US" sz="1400" dirty="0">
                          <a:effectLst/>
                        </a:rPr>
                        <a:t>7.) Contractor information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a:effectLst/>
                        </a:rPr>
                        <a:t>Chain of custody procedures and contact information for any outside labs used to produce the data.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dirty="0">
                          <a:effectLst/>
                        </a:rPr>
                        <a:t>REQUIRED – If App.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704808"/>
                  </a:ext>
                </a:extLst>
              </a:tr>
              <a:tr h="512450">
                <a:tc>
                  <a:txBody>
                    <a:bodyPr/>
                    <a:lstStyle/>
                    <a:p>
                      <a:pPr marL="0" marR="0" lvl="0" indent="0">
                        <a:lnSpc>
                          <a:spcPct val="115000"/>
                        </a:lnSpc>
                        <a:spcBef>
                          <a:spcPts val="0"/>
                        </a:spcBef>
                        <a:spcAft>
                          <a:spcPts val="0"/>
                        </a:spcAft>
                        <a:buFont typeface="+mj-lt"/>
                        <a:buNone/>
                      </a:pPr>
                      <a:r>
                        <a:rPr lang="en-US" sz="1400" dirty="0">
                          <a:effectLst/>
                        </a:rPr>
                        <a:t>8.) External review process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a:effectLst/>
                        </a:rPr>
                        <a:t>Any other review of data done by entities other than the PI to help with quality assurance. We just need a description of the process, not the reviews themselves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dirty="0">
                          <a:effectLst/>
                        </a:rPr>
                        <a:t>REQUIRED – If App.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523552"/>
                  </a:ext>
                </a:extLst>
              </a:tr>
              <a:tr h="308857">
                <a:tc>
                  <a:txBody>
                    <a:bodyPr/>
                    <a:lstStyle/>
                    <a:p>
                      <a:pPr marL="0" marR="0" lvl="0" indent="0">
                        <a:lnSpc>
                          <a:spcPct val="115000"/>
                        </a:lnSpc>
                        <a:spcBef>
                          <a:spcPts val="0"/>
                        </a:spcBef>
                        <a:spcAft>
                          <a:spcPts val="0"/>
                        </a:spcAft>
                        <a:buFont typeface="+mj-lt"/>
                        <a:buNone/>
                      </a:pPr>
                      <a:r>
                        <a:rPr lang="en-US" sz="1400" dirty="0">
                          <a:effectLst/>
                        </a:rPr>
                        <a:t>9.) Methods references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a:effectLst/>
                        </a:rPr>
                        <a:t>Citations for publications from which methods were drawn.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400" dirty="0">
                          <a:effectLst/>
                        </a:rPr>
                        <a:t>REQUIRED – If App.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01" marR="526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097647"/>
                  </a:ext>
                </a:extLst>
              </a:tr>
            </a:tbl>
          </a:graphicData>
        </a:graphic>
      </p:graphicFrame>
    </p:spTree>
    <p:extLst>
      <p:ext uri="{BB962C8B-B14F-4D97-AF65-F5344CB8AC3E}">
        <p14:creationId xmlns:p14="http://schemas.microsoft.com/office/powerpoint/2010/main" val="403287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sp>
        <p:nvSpPr>
          <p:cNvPr id="2" name="Rectangle 1">
            <a:extLst>
              <a:ext uri="{FF2B5EF4-FFF2-40B4-BE49-F238E27FC236}">
                <a16:creationId xmlns:a16="http://schemas.microsoft.com/office/drawing/2014/main" id="{E76C56F5-2F68-914F-8EF2-DC102777962A}"/>
              </a:ext>
            </a:extLst>
          </p:cNvPr>
          <p:cNvSpPr/>
          <p:nvPr/>
        </p:nvSpPr>
        <p:spPr>
          <a:xfrm>
            <a:off x="332600" y="1198459"/>
            <a:ext cx="3737818"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9: Additional Information</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11CCF5D8-D0A0-0D43-BD3E-0769719B2FB3}"/>
              </a:ext>
            </a:extLst>
          </p:cNvPr>
          <p:cNvSpPr/>
          <p:nvPr/>
        </p:nvSpPr>
        <p:spPr>
          <a:xfrm>
            <a:off x="164498" y="1637041"/>
            <a:ext cx="6369414" cy="470000"/>
          </a:xfrm>
          <a:prstGeom prst="rect">
            <a:avLst/>
          </a:prstGeom>
        </p:spPr>
        <p:txBody>
          <a:bodyPr wrap="square">
            <a:spAutoFit/>
          </a:bodyPr>
          <a:lstStyle/>
          <a:p>
            <a:pPr marL="342900" indent="-342900">
              <a:lnSpc>
                <a:spcPct val="107000"/>
              </a:lnSpc>
              <a:spcBef>
                <a:spcPts val="1800"/>
              </a:spcBef>
              <a:spcAft>
                <a:spcPts val="1200"/>
              </a:spcAft>
              <a:buFont typeface="Arial" panose="020B0604020202020204" pitchFamily="34" charset="0"/>
              <a:buChar char="•"/>
            </a:pPr>
            <a:r>
              <a:rPr lang="en-US" dirty="0"/>
              <a:t>a list of research articles or theses derived from this dataset</a:t>
            </a:r>
            <a:r>
              <a:rPr lang="en-US" sz="2400" dirty="0"/>
              <a:t> </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EC96BAB1-91EE-5C4E-8B1B-5EF603094760}"/>
              </a:ext>
            </a:extLst>
          </p:cNvPr>
          <p:cNvPicPr>
            <a:picLocks noChangeAspect="1"/>
          </p:cNvPicPr>
          <p:nvPr/>
        </p:nvPicPr>
        <p:blipFill rotWithShape="1">
          <a:blip r:embed="rId3">
            <a:extLst>
              <a:ext uri="{28A0092B-C50C-407E-A947-70E740481C1C}">
                <a14:useLocalDpi xmlns:a14="http://schemas.microsoft.com/office/drawing/2010/main" val="0"/>
              </a:ext>
            </a:extLst>
          </a:blip>
          <a:srcRect l="9618"/>
          <a:stretch/>
        </p:blipFill>
        <p:spPr>
          <a:xfrm>
            <a:off x="6533912" y="1106272"/>
            <a:ext cx="5522205" cy="4546356"/>
          </a:xfrm>
          <a:prstGeom prst="rect">
            <a:avLst/>
          </a:prstGeom>
        </p:spPr>
      </p:pic>
      <p:sp>
        <p:nvSpPr>
          <p:cNvPr id="10" name="Rectangle 9">
            <a:extLst>
              <a:ext uri="{FF2B5EF4-FFF2-40B4-BE49-F238E27FC236}">
                <a16:creationId xmlns:a16="http://schemas.microsoft.com/office/drawing/2014/main" id="{A347C8BA-91AA-5840-94CB-157704DC00B9}"/>
              </a:ext>
            </a:extLst>
          </p:cNvPr>
          <p:cNvSpPr/>
          <p:nvPr/>
        </p:nvSpPr>
        <p:spPr>
          <a:xfrm>
            <a:off x="7121562" y="2065468"/>
            <a:ext cx="1011219" cy="41954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CEA8FBA-ACB1-2B4F-987C-5E72C5A51674}"/>
              </a:ext>
            </a:extLst>
          </p:cNvPr>
          <p:cNvSpPr/>
          <p:nvPr/>
        </p:nvSpPr>
        <p:spPr>
          <a:xfrm>
            <a:off x="7121561" y="4036550"/>
            <a:ext cx="1011219" cy="23423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222AF8F-24C0-3546-94D7-83A6F9BE9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896" y="2531461"/>
            <a:ext cx="7581118" cy="4178229"/>
          </a:xfrm>
          <a:prstGeom prst="rect">
            <a:avLst/>
          </a:prstGeom>
        </p:spPr>
      </p:pic>
    </p:spTree>
    <p:extLst>
      <p:ext uri="{BB962C8B-B14F-4D97-AF65-F5344CB8AC3E}">
        <p14:creationId xmlns:p14="http://schemas.microsoft.com/office/powerpoint/2010/main" val="420302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pic>
        <p:nvPicPr>
          <p:cNvPr id="9" name="Picture 8">
            <a:extLst>
              <a:ext uri="{FF2B5EF4-FFF2-40B4-BE49-F238E27FC236}">
                <a16:creationId xmlns:a16="http://schemas.microsoft.com/office/drawing/2014/main" id="{EC96BAB1-91EE-5C4E-8B1B-5EF603094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262" y="1106272"/>
            <a:ext cx="6109855" cy="4546356"/>
          </a:xfrm>
          <a:prstGeom prst="rect">
            <a:avLst/>
          </a:prstGeom>
        </p:spPr>
      </p:pic>
      <p:sp>
        <p:nvSpPr>
          <p:cNvPr id="11" name="Rectangle 10">
            <a:extLst>
              <a:ext uri="{FF2B5EF4-FFF2-40B4-BE49-F238E27FC236}">
                <a16:creationId xmlns:a16="http://schemas.microsoft.com/office/drawing/2014/main" id="{BCEA8FBA-ACB1-2B4F-987C-5E72C5A51674}"/>
              </a:ext>
            </a:extLst>
          </p:cNvPr>
          <p:cNvSpPr/>
          <p:nvPr/>
        </p:nvSpPr>
        <p:spPr>
          <a:xfrm>
            <a:off x="7121560" y="3828676"/>
            <a:ext cx="1011219" cy="23423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E31D97E-57C8-704A-9A30-0AB16B257A89}"/>
              </a:ext>
            </a:extLst>
          </p:cNvPr>
          <p:cNvSpPr/>
          <p:nvPr/>
        </p:nvSpPr>
        <p:spPr>
          <a:xfrm>
            <a:off x="578365" y="1135662"/>
            <a:ext cx="2341410"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10: Keywords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0B18282-6CC7-8B45-9994-B3DA28D3D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099" y="1104526"/>
            <a:ext cx="6438900" cy="5448300"/>
          </a:xfrm>
          <a:prstGeom prst="rect">
            <a:avLst/>
          </a:prstGeom>
        </p:spPr>
      </p:pic>
    </p:spTree>
    <p:extLst>
      <p:ext uri="{BB962C8B-B14F-4D97-AF65-F5344CB8AC3E}">
        <p14:creationId xmlns:p14="http://schemas.microsoft.com/office/powerpoint/2010/main" val="254616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sp>
        <p:nvSpPr>
          <p:cNvPr id="5" name="Rectangle 4">
            <a:extLst>
              <a:ext uri="{FF2B5EF4-FFF2-40B4-BE49-F238E27FC236}">
                <a16:creationId xmlns:a16="http://schemas.microsoft.com/office/drawing/2014/main" id="{DA3562A2-4848-334C-973F-F544E76E887C}"/>
              </a:ext>
            </a:extLst>
          </p:cNvPr>
          <p:cNvSpPr/>
          <p:nvPr/>
        </p:nvSpPr>
        <p:spPr>
          <a:xfrm>
            <a:off x="312337" y="1161196"/>
            <a:ext cx="2361287"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11: Personnel</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C287B56A-8D46-0B49-B852-3A3D5E8DA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262" y="1106272"/>
            <a:ext cx="6109855" cy="4546356"/>
          </a:xfrm>
          <a:prstGeom prst="rect">
            <a:avLst/>
          </a:prstGeom>
        </p:spPr>
      </p:pic>
      <p:sp>
        <p:nvSpPr>
          <p:cNvPr id="10" name="Rectangle 9">
            <a:extLst>
              <a:ext uri="{FF2B5EF4-FFF2-40B4-BE49-F238E27FC236}">
                <a16:creationId xmlns:a16="http://schemas.microsoft.com/office/drawing/2014/main" id="{79B6FE26-6755-4B47-B399-4B4CA933744C}"/>
              </a:ext>
            </a:extLst>
          </p:cNvPr>
          <p:cNvSpPr/>
          <p:nvPr/>
        </p:nvSpPr>
        <p:spPr>
          <a:xfrm>
            <a:off x="7121561" y="4369062"/>
            <a:ext cx="1011219" cy="23423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D36D15C1-6511-483A-9DBC-5B4CC31C9BB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57782" y="1449265"/>
            <a:ext cx="8663249" cy="5090081"/>
          </a:xfrm>
        </p:spPr>
      </p:pic>
      <p:sp>
        <p:nvSpPr>
          <p:cNvPr id="2" name="AutoShape 2" descr="Image result for orcid">
            <a:extLst>
              <a:ext uri="{FF2B5EF4-FFF2-40B4-BE49-F238E27FC236}">
                <a16:creationId xmlns:a16="http://schemas.microsoft.com/office/drawing/2014/main" id="{57E24B09-5DAE-42B3-83F8-C073956C4F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6" name="Picture 6" descr="Image result for orcid">
            <a:extLst>
              <a:ext uri="{FF2B5EF4-FFF2-40B4-BE49-F238E27FC236}">
                <a16:creationId xmlns:a16="http://schemas.microsoft.com/office/drawing/2014/main" id="{06580BA6-ED6E-4933-A13E-E9980F0F2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40" y="5835198"/>
            <a:ext cx="1476348" cy="502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35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87B56A-8D46-0B49-B852-3A3D5E8DA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631" y="1185988"/>
            <a:ext cx="6109855" cy="4546356"/>
          </a:xfrm>
          <a:prstGeom prst="rect">
            <a:avLst/>
          </a:prstGeom>
        </p:spPr>
      </p:pic>
      <p:sp>
        <p:nvSpPr>
          <p:cNvPr id="10" name="Rectangle 9">
            <a:extLst>
              <a:ext uri="{FF2B5EF4-FFF2-40B4-BE49-F238E27FC236}">
                <a16:creationId xmlns:a16="http://schemas.microsoft.com/office/drawing/2014/main" id="{79B6FE26-6755-4B47-B399-4B4CA933744C}"/>
              </a:ext>
            </a:extLst>
          </p:cNvPr>
          <p:cNvSpPr/>
          <p:nvPr/>
        </p:nvSpPr>
        <p:spPr>
          <a:xfrm>
            <a:off x="7121561" y="2492017"/>
            <a:ext cx="2784439" cy="75470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a:extLst>
              <a:ext uri="{FF2B5EF4-FFF2-40B4-BE49-F238E27FC236}">
                <a16:creationId xmlns:a16="http://schemas.microsoft.com/office/drawing/2014/main" id="{25092ECC-B084-4516-9428-56A494197A23}"/>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1248"/>
          <a:stretch/>
        </p:blipFill>
        <p:spPr>
          <a:xfrm>
            <a:off x="3321811" y="1056881"/>
            <a:ext cx="8642750" cy="5622587"/>
          </a:xfrm>
        </p:spPr>
      </p:pic>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sp>
        <p:nvSpPr>
          <p:cNvPr id="5" name="Rectangle 4">
            <a:extLst>
              <a:ext uri="{FF2B5EF4-FFF2-40B4-BE49-F238E27FC236}">
                <a16:creationId xmlns:a16="http://schemas.microsoft.com/office/drawing/2014/main" id="{DA3562A2-4848-334C-973F-F544E76E887C}"/>
              </a:ext>
            </a:extLst>
          </p:cNvPr>
          <p:cNvSpPr/>
          <p:nvPr/>
        </p:nvSpPr>
        <p:spPr>
          <a:xfrm>
            <a:off x="200534" y="1056881"/>
            <a:ext cx="2373086"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12: Attributes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DCBE8FE7-4831-7F48-84B7-B54513D59E9D}"/>
              </a:ext>
            </a:extLst>
          </p:cNvPr>
          <p:cNvSpPr txBox="1"/>
          <p:nvPr/>
        </p:nvSpPr>
        <p:spPr>
          <a:xfrm>
            <a:off x="47863" y="1495463"/>
            <a:ext cx="3535904"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Fish &amp; water quality table</a:t>
            </a:r>
          </a:p>
        </p:txBody>
      </p:sp>
      <p:sp>
        <p:nvSpPr>
          <p:cNvPr id="25" name="TextBox 24">
            <a:extLst>
              <a:ext uri="{FF2B5EF4-FFF2-40B4-BE49-F238E27FC236}">
                <a16:creationId xmlns:a16="http://schemas.microsoft.com/office/drawing/2014/main" id="{87A1968F-E16F-2449-ABD3-30439DA796BE}"/>
              </a:ext>
            </a:extLst>
          </p:cNvPr>
          <p:cNvSpPr txBox="1"/>
          <p:nvPr/>
        </p:nvSpPr>
        <p:spPr>
          <a:xfrm>
            <a:off x="434809" y="1880806"/>
            <a:ext cx="2639569"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Custom units</a:t>
            </a:r>
          </a:p>
        </p:txBody>
      </p:sp>
      <p:pic>
        <p:nvPicPr>
          <p:cNvPr id="3" name="Picture 2">
            <a:extLst>
              <a:ext uri="{FF2B5EF4-FFF2-40B4-BE49-F238E27FC236}">
                <a16:creationId xmlns:a16="http://schemas.microsoft.com/office/drawing/2014/main" id="{24EE611B-99E5-4E45-BD71-A5208FF25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2245" y="1114368"/>
            <a:ext cx="7738918" cy="3357448"/>
          </a:xfrm>
          <a:prstGeom prst="rect">
            <a:avLst/>
          </a:prstGeom>
          <a:effectLst>
            <a:outerShdw blurRad="50800" dist="38100" dir="2700000" sx="101000" sy="101000" algn="tl" rotWithShape="0">
              <a:prstClr val="black">
                <a:alpha val="40000"/>
              </a:prstClr>
            </a:outerShdw>
          </a:effectLst>
        </p:spPr>
      </p:pic>
      <p:cxnSp>
        <p:nvCxnSpPr>
          <p:cNvPr id="7" name="Straight Arrow Connector 6">
            <a:extLst>
              <a:ext uri="{FF2B5EF4-FFF2-40B4-BE49-F238E27FC236}">
                <a16:creationId xmlns:a16="http://schemas.microsoft.com/office/drawing/2014/main" id="{F1B54284-DACC-D341-B0B6-8341752F6CA2}"/>
              </a:ext>
            </a:extLst>
          </p:cNvPr>
          <p:cNvCxnSpPr/>
          <p:nvPr/>
        </p:nvCxnSpPr>
        <p:spPr>
          <a:xfrm flipV="1">
            <a:off x="7435043" y="3562549"/>
            <a:ext cx="208143" cy="108065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53CA129-DF74-6C49-82B6-958C59C717D8}"/>
              </a:ext>
            </a:extLst>
          </p:cNvPr>
          <p:cNvSpPr/>
          <p:nvPr/>
        </p:nvSpPr>
        <p:spPr>
          <a:xfrm>
            <a:off x="7225632" y="4861034"/>
            <a:ext cx="1136072" cy="263236"/>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6A3B115-C4FF-2C4B-8BE5-D9ADAFCB7AAA}"/>
              </a:ext>
            </a:extLst>
          </p:cNvPr>
          <p:cNvSpPr/>
          <p:nvPr/>
        </p:nvSpPr>
        <p:spPr>
          <a:xfrm>
            <a:off x="7225632" y="5350586"/>
            <a:ext cx="1136072" cy="263236"/>
          </a:xfrm>
          <a:prstGeom prst="rect">
            <a:avLst/>
          </a:prstGeom>
          <a:no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AF8AF6-F954-FE42-8822-B83233D659C7}"/>
              </a:ext>
            </a:extLst>
          </p:cNvPr>
          <p:cNvSpPr txBox="1"/>
          <p:nvPr/>
        </p:nvSpPr>
        <p:spPr>
          <a:xfrm>
            <a:off x="82546" y="2817213"/>
            <a:ext cx="2475358" cy="369332"/>
          </a:xfrm>
          <a:prstGeom prst="rect">
            <a:avLst/>
          </a:prstGeom>
          <a:noFill/>
        </p:spPr>
        <p:txBody>
          <a:bodyPr wrap="none" rtlCol="0">
            <a:spAutoFit/>
          </a:bodyPr>
          <a:lstStyle/>
          <a:p>
            <a:r>
              <a:rPr lang="en-US" dirty="0"/>
              <a:t>View unit dictionary in R</a:t>
            </a:r>
          </a:p>
        </p:txBody>
      </p:sp>
    </p:spTree>
    <p:extLst>
      <p:ext uri="{BB962C8B-B14F-4D97-AF65-F5344CB8AC3E}">
        <p14:creationId xmlns:p14="http://schemas.microsoft.com/office/powerpoint/2010/main" val="13634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8" grpId="0" animBg="1"/>
      <p:bldP spid="26"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sp>
        <p:nvSpPr>
          <p:cNvPr id="5" name="Rectangle 4">
            <a:extLst>
              <a:ext uri="{FF2B5EF4-FFF2-40B4-BE49-F238E27FC236}">
                <a16:creationId xmlns:a16="http://schemas.microsoft.com/office/drawing/2014/main" id="{DA3562A2-4848-334C-973F-F544E76E887C}"/>
              </a:ext>
            </a:extLst>
          </p:cNvPr>
          <p:cNvSpPr/>
          <p:nvPr/>
        </p:nvSpPr>
        <p:spPr>
          <a:xfrm>
            <a:off x="200534" y="1056881"/>
            <a:ext cx="2373086"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12: Attributes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C287B56A-8D46-0B49-B852-3A3D5E8DA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262" y="1106272"/>
            <a:ext cx="6109855" cy="4546356"/>
          </a:xfrm>
          <a:prstGeom prst="rect">
            <a:avLst/>
          </a:prstGeom>
        </p:spPr>
      </p:pic>
      <p:sp>
        <p:nvSpPr>
          <p:cNvPr id="10" name="Rectangle 9">
            <a:extLst>
              <a:ext uri="{FF2B5EF4-FFF2-40B4-BE49-F238E27FC236}">
                <a16:creationId xmlns:a16="http://schemas.microsoft.com/office/drawing/2014/main" id="{79B6FE26-6755-4B47-B399-4B4CA933744C}"/>
              </a:ext>
            </a:extLst>
          </p:cNvPr>
          <p:cNvSpPr/>
          <p:nvPr/>
        </p:nvSpPr>
        <p:spPr>
          <a:xfrm>
            <a:off x="7121561" y="2431836"/>
            <a:ext cx="2784439" cy="75470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CBE8FE7-4831-7F48-84B7-B54513D59E9D}"/>
              </a:ext>
            </a:extLst>
          </p:cNvPr>
          <p:cNvSpPr txBox="1"/>
          <p:nvPr/>
        </p:nvSpPr>
        <p:spPr>
          <a:xfrm>
            <a:off x="47863" y="1495463"/>
            <a:ext cx="3535904"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Fish &amp; water quality table</a:t>
            </a:r>
          </a:p>
        </p:txBody>
      </p:sp>
      <p:sp>
        <p:nvSpPr>
          <p:cNvPr id="31" name="TextBox 30">
            <a:extLst>
              <a:ext uri="{FF2B5EF4-FFF2-40B4-BE49-F238E27FC236}">
                <a16:creationId xmlns:a16="http://schemas.microsoft.com/office/drawing/2014/main" id="{41BA00B2-807F-A941-8501-8FE2F2F785B7}"/>
              </a:ext>
            </a:extLst>
          </p:cNvPr>
          <p:cNvSpPr txBox="1"/>
          <p:nvPr/>
        </p:nvSpPr>
        <p:spPr>
          <a:xfrm>
            <a:off x="47863" y="2910471"/>
            <a:ext cx="2885277"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Fish taxonomy table</a:t>
            </a:r>
          </a:p>
        </p:txBody>
      </p:sp>
      <p:sp>
        <p:nvSpPr>
          <p:cNvPr id="34" name="TextBox 33">
            <a:extLst>
              <a:ext uri="{FF2B5EF4-FFF2-40B4-BE49-F238E27FC236}">
                <a16:creationId xmlns:a16="http://schemas.microsoft.com/office/drawing/2014/main" id="{F6B1A3F8-8B35-664C-B1B7-FD18E9EDEED1}"/>
              </a:ext>
            </a:extLst>
          </p:cNvPr>
          <p:cNvSpPr txBox="1"/>
          <p:nvPr/>
        </p:nvSpPr>
        <p:spPr>
          <a:xfrm>
            <a:off x="434809" y="1880806"/>
            <a:ext cx="2639569"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Custom units</a:t>
            </a:r>
          </a:p>
        </p:txBody>
      </p:sp>
      <p:pic>
        <p:nvPicPr>
          <p:cNvPr id="3" name="Picture 2">
            <a:extLst>
              <a:ext uri="{FF2B5EF4-FFF2-40B4-BE49-F238E27FC236}">
                <a16:creationId xmlns:a16="http://schemas.microsoft.com/office/drawing/2014/main" id="{616251C0-0A2C-EA45-866D-BD725A60D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359" y="1926350"/>
            <a:ext cx="7169594" cy="4109313"/>
          </a:xfrm>
          <a:prstGeom prst="rect">
            <a:avLst/>
          </a:prstGeom>
        </p:spPr>
      </p:pic>
    </p:spTree>
    <p:extLst>
      <p:ext uri="{BB962C8B-B14F-4D97-AF65-F5344CB8AC3E}">
        <p14:creationId xmlns:p14="http://schemas.microsoft.com/office/powerpoint/2010/main" val="360445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sp>
        <p:nvSpPr>
          <p:cNvPr id="5" name="Rectangle 4">
            <a:extLst>
              <a:ext uri="{FF2B5EF4-FFF2-40B4-BE49-F238E27FC236}">
                <a16:creationId xmlns:a16="http://schemas.microsoft.com/office/drawing/2014/main" id="{DA3562A2-4848-334C-973F-F544E76E887C}"/>
              </a:ext>
            </a:extLst>
          </p:cNvPr>
          <p:cNvSpPr/>
          <p:nvPr/>
        </p:nvSpPr>
        <p:spPr>
          <a:xfrm>
            <a:off x="200534" y="1056881"/>
            <a:ext cx="2373086"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12: Attributes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79B6FE26-6755-4B47-B399-4B4CA933744C}"/>
              </a:ext>
            </a:extLst>
          </p:cNvPr>
          <p:cNvSpPr/>
          <p:nvPr/>
        </p:nvSpPr>
        <p:spPr>
          <a:xfrm>
            <a:off x="7121561" y="2431836"/>
            <a:ext cx="2784439" cy="75470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CBE8FE7-4831-7F48-84B7-B54513D59E9D}"/>
              </a:ext>
            </a:extLst>
          </p:cNvPr>
          <p:cNvSpPr txBox="1"/>
          <p:nvPr/>
        </p:nvSpPr>
        <p:spPr>
          <a:xfrm>
            <a:off x="47863" y="1495463"/>
            <a:ext cx="3535904"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Fish &amp; water quality table</a:t>
            </a:r>
          </a:p>
        </p:txBody>
      </p:sp>
      <p:sp>
        <p:nvSpPr>
          <p:cNvPr id="29" name="TextBox 28">
            <a:extLst>
              <a:ext uri="{FF2B5EF4-FFF2-40B4-BE49-F238E27FC236}">
                <a16:creationId xmlns:a16="http://schemas.microsoft.com/office/drawing/2014/main" id="{A0633EAF-7569-B741-990D-3707C92704C6}"/>
              </a:ext>
            </a:extLst>
          </p:cNvPr>
          <p:cNvSpPr txBox="1"/>
          <p:nvPr/>
        </p:nvSpPr>
        <p:spPr>
          <a:xfrm>
            <a:off x="47863" y="2910471"/>
            <a:ext cx="2885277"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Fish taxonomy table</a:t>
            </a:r>
          </a:p>
        </p:txBody>
      </p:sp>
      <p:sp>
        <p:nvSpPr>
          <p:cNvPr id="30" name="TextBox 29">
            <a:extLst>
              <a:ext uri="{FF2B5EF4-FFF2-40B4-BE49-F238E27FC236}">
                <a16:creationId xmlns:a16="http://schemas.microsoft.com/office/drawing/2014/main" id="{95A9A31B-CBDB-DF4D-8E8F-E2310A05279A}"/>
              </a:ext>
            </a:extLst>
          </p:cNvPr>
          <p:cNvSpPr txBox="1"/>
          <p:nvPr/>
        </p:nvSpPr>
        <p:spPr>
          <a:xfrm>
            <a:off x="34076" y="3422295"/>
            <a:ext cx="2422394"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Trap Effort table</a:t>
            </a:r>
          </a:p>
        </p:txBody>
      </p:sp>
      <p:sp>
        <p:nvSpPr>
          <p:cNvPr id="32" name="TextBox 31">
            <a:extLst>
              <a:ext uri="{FF2B5EF4-FFF2-40B4-BE49-F238E27FC236}">
                <a16:creationId xmlns:a16="http://schemas.microsoft.com/office/drawing/2014/main" id="{1BFAD347-AFFE-E34E-81D7-9FEEB6A1EE4E}"/>
              </a:ext>
            </a:extLst>
          </p:cNvPr>
          <p:cNvSpPr txBox="1"/>
          <p:nvPr/>
        </p:nvSpPr>
        <p:spPr>
          <a:xfrm>
            <a:off x="434809" y="1880806"/>
            <a:ext cx="2639569"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Custom units</a:t>
            </a:r>
          </a:p>
        </p:txBody>
      </p:sp>
      <p:pic>
        <p:nvPicPr>
          <p:cNvPr id="33" name="Picture 32">
            <a:extLst>
              <a:ext uri="{FF2B5EF4-FFF2-40B4-BE49-F238E27FC236}">
                <a16:creationId xmlns:a16="http://schemas.microsoft.com/office/drawing/2014/main" id="{1D34B997-FE5A-394E-ABAE-F9D0497D4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262" y="1106272"/>
            <a:ext cx="6109855" cy="4546356"/>
          </a:xfrm>
          <a:prstGeom prst="rect">
            <a:avLst/>
          </a:prstGeom>
        </p:spPr>
      </p:pic>
      <p:pic>
        <p:nvPicPr>
          <p:cNvPr id="21" name="Picture 20">
            <a:extLst>
              <a:ext uri="{FF2B5EF4-FFF2-40B4-BE49-F238E27FC236}">
                <a16:creationId xmlns:a16="http://schemas.microsoft.com/office/drawing/2014/main" id="{05727EE1-E470-3647-A3F7-544166FD1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8356" y="1325562"/>
            <a:ext cx="7085157" cy="4952731"/>
          </a:xfrm>
          <a:prstGeom prst="rect">
            <a:avLst/>
          </a:prstGeom>
        </p:spPr>
      </p:pic>
    </p:spTree>
    <p:extLst>
      <p:ext uri="{BB962C8B-B14F-4D97-AF65-F5344CB8AC3E}">
        <p14:creationId xmlns:p14="http://schemas.microsoft.com/office/powerpoint/2010/main" val="178223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sp>
        <p:nvSpPr>
          <p:cNvPr id="5" name="Rectangle 4">
            <a:extLst>
              <a:ext uri="{FF2B5EF4-FFF2-40B4-BE49-F238E27FC236}">
                <a16:creationId xmlns:a16="http://schemas.microsoft.com/office/drawing/2014/main" id="{DA3562A2-4848-334C-973F-F544E76E887C}"/>
              </a:ext>
            </a:extLst>
          </p:cNvPr>
          <p:cNvSpPr/>
          <p:nvPr/>
        </p:nvSpPr>
        <p:spPr>
          <a:xfrm>
            <a:off x="200534" y="1056881"/>
            <a:ext cx="2373086"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12: Attributes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79B6FE26-6755-4B47-B399-4B4CA933744C}"/>
              </a:ext>
            </a:extLst>
          </p:cNvPr>
          <p:cNvSpPr/>
          <p:nvPr/>
        </p:nvSpPr>
        <p:spPr>
          <a:xfrm>
            <a:off x="7121561" y="2431836"/>
            <a:ext cx="2784439" cy="754709"/>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CBE8FE7-4831-7F48-84B7-B54513D59E9D}"/>
              </a:ext>
            </a:extLst>
          </p:cNvPr>
          <p:cNvSpPr txBox="1"/>
          <p:nvPr/>
        </p:nvSpPr>
        <p:spPr>
          <a:xfrm>
            <a:off x="47863" y="1495463"/>
            <a:ext cx="3535904"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Fish &amp; water quality table</a:t>
            </a:r>
          </a:p>
        </p:txBody>
      </p:sp>
      <p:sp>
        <p:nvSpPr>
          <p:cNvPr id="22" name="TextBox 21">
            <a:extLst>
              <a:ext uri="{FF2B5EF4-FFF2-40B4-BE49-F238E27FC236}">
                <a16:creationId xmlns:a16="http://schemas.microsoft.com/office/drawing/2014/main" id="{A6DD9DBA-0B03-D240-AFC0-C1036500F55D}"/>
              </a:ext>
            </a:extLst>
          </p:cNvPr>
          <p:cNvSpPr txBox="1"/>
          <p:nvPr/>
        </p:nvSpPr>
        <p:spPr>
          <a:xfrm>
            <a:off x="47863" y="2910471"/>
            <a:ext cx="2885277"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Fish taxonomy table</a:t>
            </a:r>
          </a:p>
        </p:txBody>
      </p:sp>
      <p:sp>
        <p:nvSpPr>
          <p:cNvPr id="23" name="TextBox 22">
            <a:extLst>
              <a:ext uri="{FF2B5EF4-FFF2-40B4-BE49-F238E27FC236}">
                <a16:creationId xmlns:a16="http://schemas.microsoft.com/office/drawing/2014/main" id="{8CA710BD-678D-564B-89CC-387825AF5C9B}"/>
              </a:ext>
            </a:extLst>
          </p:cNvPr>
          <p:cNvSpPr txBox="1"/>
          <p:nvPr/>
        </p:nvSpPr>
        <p:spPr>
          <a:xfrm>
            <a:off x="34076" y="3422295"/>
            <a:ext cx="2422394"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Trap Effort table</a:t>
            </a:r>
          </a:p>
        </p:txBody>
      </p:sp>
      <p:sp>
        <p:nvSpPr>
          <p:cNvPr id="24" name="TextBox 23">
            <a:extLst>
              <a:ext uri="{FF2B5EF4-FFF2-40B4-BE49-F238E27FC236}">
                <a16:creationId xmlns:a16="http://schemas.microsoft.com/office/drawing/2014/main" id="{4EC86015-6A6D-1144-9446-6C845259616B}"/>
              </a:ext>
            </a:extLst>
          </p:cNvPr>
          <p:cNvSpPr txBox="1"/>
          <p:nvPr/>
        </p:nvSpPr>
        <p:spPr>
          <a:xfrm>
            <a:off x="34076" y="4004945"/>
            <a:ext cx="2639569"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Site location table</a:t>
            </a:r>
          </a:p>
        </p:txBody>
      </p:sp>
      <p:sp>
        <p:nvSpPr>
          <p:cNvPr id="18" name="TextBox 17">
            <a:extLst>
              <a:ext uri="{FF2B5EF4-FFF2-40B4-BE49-F238E27FC236}">
                <a16:creationId xmlns:a16="http://schemas.microsoft.com/office/drawing/2014/main" id="{6A13F4DB-A930-0041-914D-4B9043D3261F}"/>
              </a:ext>
            </a:extLst>
          </p:cNvPr>
          <p:cNvSpPr txBox="1"/>
          <p:nvPr/>
        </p:nvSpPr>
        <p:spPr>
          <a:xfrm>
            <a:off x="434809" y="1880806"/>
            <a:ext cx="2639569" cy="430887"/>
          </a:xfrm>
          <a:prstGeom prst="rect">
            <a:avLst/>
          </a:prstGeom>
          <a:noFill/>
        </p:spPr>
        <p:txBody>
          <a:bodyPr wrap="square" rtlCol="0">
            <a:spAutoFit/>
          </a:bodyPr>
          <a:lstStyle/>
          <a:p>
            <a:pPr marL="179388" indent="-179388">
              <a:buSzPct val="98000"/>
              <a:buFont typeface="Arial" panose="020B0604020202020204" pitchFamily="34" charset="0"/>
              <a:buChar char="•"/>
            </a:pPr>
            <a:r>
              <a:rPr lang="en-US" sz="2200" dirty="0"/>
              <a:t>Custom units</a:t>
            </a:r>
          </a:p>
        </p:txBody>
      </p:sp>
      <p:pic>
        <p:nvPicPr>
          <p:cNvPr id="20" name="Picture 19">
            <a:extLst>
              <a:ext uri="{FF2B5EF4-FFF2-40B4-BE49-F238E27FC236}">
                <a16:creationId xmlns:a16="http://schemas.microsoft.com/office/drawing/2014/main" id="{837E6A91-1EF4-8949-967F-FBF363B6C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262" y="1106272"/>
            <a:ext cx="6109855" cy="4546356"/>
          </a:xfrm>
          <a:prstGeom prst="rect">
            <a:avLst/>
          </a:prstGeom>
        </p:spPr>
      </p:pic>
      <p:pic>
        <p:nvPicPr>
          <p:cNvPr id="17" name="Picture 16">
            <a:extLst>
              <a:ext uri="{FF2B5EF4-FFF2-40B4-BE49-F238E27FC236}">
                <a16:creationId xmlns:a16="http://schemas.microsoft.com/office/drawing/2014/main" id="{BC246840-B3DB-3A44-BE3A-F95A2E021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058" y="1745559"/>
            <a:ext cx="6623957" cy="4215245"/>
          </a:xfrm>
          <a:prstGeom prst="rect">
            <a:avLst/>
          </a:prstGeom>
        </p:spPr>
      </p:pic>
    </p:spTree>
    <p:extLst>
      <p:ext uri="{BB962C8B-B14F-4D97-AF65-F5344CB8AC3E}">
        <p14:creationId xmlns:p14="http://schemas.microsoft.com/office/powerpoint/2010/main" val="92350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sp>
        <p:nvSpPr>
          <p:cNvPr id="5" name="Rectangle 4">
            <a:extLst>
              <a:ext uri="{FF2B5EF4-FFF2-40B4-BE49-F238E27FC236}">
                <a16:creationId xmlns:a16="http://schemas.microsoft.com/office/drawing/2014/main" id="{DA3562A2-4848-334C-973F-F544E76E887C}"/>
              </a:ext>
            </a:extLst>
          </p:cNvPr>
          <p:cNvSpPr/>
          <p:nvPr/>
        </p:nvSpPr>
        <p:spPr>
          <a:xfrm>
            <a:off x="200534" y="1056881"/>
            <a:ext cx="2409378"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13: Close Files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97DF5D45-6F70-3444-BA5D-EFEE2505D8A9}"/>
              </a:ext>
            </a:extLst>
          </p:cNvPr>
          <p:cNvSpPr/>
          <p:nvPr/>
        </p:nvSpPr>
        <p:spPr>
          <a:xfrm>
            <a:off x="200534" y="1625520"/>
            <a:ext cx="3636829"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14: Categorical Variables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D377574F-C426-544A-A231-429C7BD6410E}"/>
              </a:ext>
            </a:extLst>
          </p:cNvPr>
          <p:cNvPicPr>
            <a:picLocks noChangeAspect="1"/>
          </p:cNvPicPr>
          <p:nvPr/>
        </p:nvPicPr>
        <p:blipFill rotWithShape="1">
          <a:blip r:embed="rId3">
            <a:extLst>
              <a:ext uri="{28A0092B-C50C-407E-A947-70E740481C1C}">
                <a14:useLocalDpi xmlns:a14="http://schemas.microsoft.com/office/drawing/2010/main" val="0"/>
              </a:ext>
            </a:extLst>
          </a:blip>
          <a:srcRect t="8388"/>
          <a:stretch/>
        </p:blipFill>
        <p:spPr>
          <a:xfrm>
            <a:off x="4350326" y="1056881"/>
            <a:ext cx="7356765" cy="5449148"/>
          </a:xfrm>
          <a:prstGeom prst="rect">
            <a:avLst/>
          </a:prstGeom>
        </p:spPr>
      </p:pic>
      <p:sp>
        <p:nvSpPr>
          <p:cNvPr id="3" name="Rectangle 2">
            <a:extLst>
              <a:ext uri="{FF2B5EF4-FFF2-40B4-BE49-F238E27FC236}">
                <a16:creationId xmlns:a16="http://schemas.microsoft.com/office/drawing/2014/main" id="{CC953816-1FB3-654C-8265-6BA94FF70715}"/>
              </a:ext>
            </a:extLst>
          </p:cNvPr>
          <p:cNvSpPr/>
          <p:nvPr/>
        </p:nvSpPr>
        <p:spPr>
          <a:xfrm>
            <a:off x="5153891" y="2895601"/>
            <a:ext cx="3629891" cy="65116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E9D9F2C-2005-5941-8656-C973A7913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0305" y="-117602"/>
            <a:ext cx="3957141" cy="7107060"/>
          </a:xfrm>
          <a:prstGeom prst="rect">
            <a:avLst/>
          </a:prstGeom>
          <a:effectLst>
            <a:outerShdw blurRad="50800" dist="38100" dir="2700000" sx="102000" sy="102000" algn="tl" rotWithShape="0">
              <a:prstClr val="black">
                <a:alpha val="40000"/>
              </a:prstClr>
            </a:outerShdw>
          </a:effectLst>
        </p:spPr>
      </p:pic>
      <p:pic>
        <p:nvPicPr>
          <p:cNvPr id="9" name="Picture 8">
            <a:extLst>
              <a:ext uri="{FF2B5EF4-FFF2-40B4-BE49-F238E27FC236}">
                <a16:creationId xmlns:a16="http://schemas.microsoft.com/office/drawing/2014/main" id="{C15A7E78-FA4C-404F-A3D5-41EFC435E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39" y="2509231"/>
            <a:ext cx="4724976" cy="611752"/>
          </a:xfrm>
          <a:prstGeom prst="rect">
            <a:avLst/>
          </a:prstGeom>
        </p:spPr>
      </p:pic>
    </p:spTree>
    <p:extLst>
      <p:ext uri="{BB962C8B-B14F-4D97-AF65-F5344CB8AC3E}">
        <p14:creationId xmlns:p14="http://schemas.microsoft.com/office/powerpoint/2010/main" val="396960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5BA-6E84-6749-B995-8B6FFA8ADFC7}"/>
              </a:ext>
            </a:extLst>
          </p:cNvPr>
          <p:cNvSpPr>
            <a:spLocks noGrp="1"/>
          </p:cNvSpPr>
          <p:nvPr>
            <p:ph type="title"/>
          </p:nvPr>
        </p:nvSpPr>
        <p:spPr>
          <a:xfrm>
            <a:off x="796636" y="649959"/>
            <a:ext cx="10515600" cy="1325563"/>
          </a:xfrm>
        </p:spPr>
        <p:txBody>
          <a:bodyPr/>
          <a:lstStyle/>
          <a:p>
            <a:pPr algn="ctr"/>
            <a:r>
              <a:rPr lang="en-US" dirty="0"/>
              <a:t>5 steps to publishing data on EDI</a:t>
            </a:r>
          </a:p>
        </p:txBody>
      </p:sp>
      <p:pic>
        <p:nvPicPr>
          <p:cNvPr id="6" name="Content Placeholder 5">
            <a:extLst>
              <a:ext uri="{FF2B5EF4-FFF2-40B4-BE49-F238E27FC236}">
                <a16:creationId xmlns:a16="http://schemas.microsoft.com/office/drawing/2014/main" id="{3191883B-B611-454D-9675-59FADB8051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7472" y="2862215"/>
            <a:ext cx="10515600" cy="2361287"/>
          </a:xfrm>
        </p:spPr>
      </p:pic>
      <p:pic>
        <p:nvPicPr>
          <p:cNvPr id="7" name="Picture 2" descr="Environmental Data Initiative">
            <a:extLst>
              <a:ext uri="{FF2B5EF4-FFF2-40B4-BE49-F238E27FC236}">
                <a16:creationId xmlns:a16="http://schemas.microsoft.com/office/drawing/2014/main" id="{B25538E6-D5A1-7546-BD7C-E9B9A44B4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052" y="249382"/>
            <a:ext cx="1553729" cy="155372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196535B-378B-E34B-B04B-B00EF66163D5}"/>
              </a:ext>
            </a:extLst>
          </p:cNvPr>
          <p:cNvSpPr/>
          <p:nvPr/>
        </p:nvSpPr>
        <p:spPr>
          <a:xfrm>
            <a:off x="907472" y="2862215"/>
            <a:ext cx="6698673" cy="251335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5531313-1904-6344-8587-2CC7E8734D33}"/>
              </a:ext>
            </a:extLst>
          </p:cNvPr>
          <p:cNvSpPr txBox="1"/>
          <p:nvPr/>
        </p:nvSpPr>
        <p:spPr>
          <a:xfrm>
            <a:off x="5127123" y="6276112"/>
            <a:ext cx="2640466" cy="492443"/>
          </a:xfrm>
          <a:prstGeom prst="rect">
            <a:avLst/>
          </a:prstGeom>
          <a:noFill/>
        </p:spPr>
        <p:txBody>
          <a:bodyPr wrap="none" rtlCol="0">
            <a:spAutoFit/>
          </a:bodyPr>
          <a:lstStyle/>
          <a:p>
            <a:r>
              <a:rPr lang="en-US" sz="2600" b="1" dirty="0" err="1"/>
              <a:t>EMLassemblyLine</a:t>
            </a:r>
            <a:endParaRPr lang="en-US" sz="2600" b="1" dirty="0"/>
          </a:p>
        </p:txBody>
      </p:sp>
      <p:sp>
        <p:nvSpPr>
          <p:cNvPr id="10" name="Down Arrow 9">
            <a:extLst>
              <a:ext uri="{FF2B5EF4-FFF2-40B4-BE49-F238E27FC236}">
                <a16:creationId xmlns:a16="http://schemas.microsoft.com/office/drawing/2014/main" id="{9D36BA95-1A25-004F-895E-1C8E2674E9D6}"/>
              </a:ext>
            </a:extLst>
          </p:cNvPr>
          <p:cNvSpPr/>
          <p:nvPr/>
        </p:nvSpPr>
        <p:spPr>
          <a:xfrm>
            <a:off x="6317673" y="5472548"/>
            <a:ext cx="471054" cy="831277"/>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5EE5E6-FAA9-F243-BFD3-227BC4B711FC}"/>
              </a:ext>
            </a:extLst>
          </p:cNvPr>
          <p:cNvSpPr txBox="1"/>
          <p:nvPr/>
        </p:nvSpPr>
        <p:spPr>
          <a:xfrm>
            <a:off x="2346875" y="2127360"/>
            <a:ext cx="2780248" cy="492443"/>
          </a:xfrm>
          <a:prstGeom prst="rect">
            <a:avLst/>
          </a:prstGeom>
          <a:noFill/>
        </p:spPr>
        <p:txBody>
          <a:bodyPr wrap="none" rtlCol="0">
            <a:spAutoFit/>
          </a:bodyPr>
          <a:lstStyle/>
          <a:p>
            <a:r>
              <a:rPr lang="en-US" sz="2600" b="1" dirty="0"/>
              <a:t>Data Development</a:t>
            </a:r>
          </a:p>
        </p:txBody>
      </p:sp>
      <p:sp>
        <p:nvSpPr>
          <p:cNvPr id="12" name="TextBox 11">
            <a:extLst>
              <a:ext uri="{FF2B5EF4-FFF2-40B4-BE49-F238E27FC236}">
                <a16:creationId xmlns:a16="http://schemas.microsoft.com/office/drawing/2014/main" id="{064DE9C6-EDC6-1742-9B6F-F757E495B519}"/>
              </a:ext>
            </a:extLst>
          </p:cNvPr>
          <p:cNvSpPr txBox="1"/>
          <p:nvPr/>
        </p:nvSpPr>
        <p:spPr>
          <a:xfrm>
            <a:off x="7502236" y="2129877"/>
            <a:ext cx="1197700" cy="492443"/>
          </a:xfrm>
          <a:prstGeom prst="rect">
            <a:avLst/>
          </a:prstGeom>
          <a:noFill/>
        </p:spPr>
        <p:txBody>
          <a:bodyPr wrap="none" rtlCol="0">
            <a:spAutoFit/>
          </a:bodyPr>
          <a:lstStyle/>
          <a:p>
            <a:r>
              <a:rPr lang="en-US" sz="2600" b="1" dirty="0"/>
              <a:t>Staging</a:t>
            </a:r>
          </a:p>
        </p:txBody>
      </p:sp>
      <p:sp>
        <p:nvSpPr>
          <p:cNvPr id="13" name="TextBox 12">
            <a:extLst>
              <a:ext uri="{FF2B5EF4-FFF2-40B4-BE49-F238E27FC236}">
                <a16:creationId xmlns:a16="http://schemas.microsoft.com/office/drawing/2014/main" id="{3F203157-EFA7-FF49-8259-BCD1363BD7E7}"/>
              </a:ext>
            </a:extLst>
          </p:cNvPr>
          <p:cNvSpPr txBox="1"/>
          <p:nvPr/>
        </p:nvSpPr>
        <p:spPr>
          <a:xfrm>
            <a:off x="9317181" y="2142252"/>
            <a:ext cx="1197764" cy="492443"/>
          </a:xfrm>
          <a:prstGeom prst="rect">
            <a:avLst/>
          </a:prstGeom>
          <a:noFill/>
        </p:spPr>
        <p:txBody>
          <a:bodyPr wrap="none" rtlCol="0">
            <a:spAutoFit/>
          </a:bodyPr>
          <a:lstStyle/>
          <a:p>
            <a:r>
              <a:rPr lang="en-US" sz="2600" b="1" dirty="0"/>
              <a:t>Publish</a:t>
            </a:r>
          </a:p>
        </p:txBody>
      </p:sp>
      <p:cxnSp>
        <p:nvCxnSpPr>
          <p:cNvPr id="15" name="Straight Connector 14">
            <a:extLst>
              <a:ext uri="{FF2B5EF4-FFF2-40B4-BE49-F238E27FC236}">
                <a16:creationId xmlns:a16="http://schemas.microsoft.com/office/drawing/2014/main" id="{FFD0A62F-C867-8848-8312-B15E0D77B9B5}"/>
              </a:ext>
            </a:extLst>
          </p:cNvPr>
          <p:cNvCxnSpPr/>
          <p:nvPr/>
        </p:nvCxnSpPr>
        <p:spPr>
          <a:xfrm>
            <a:off x="907472" y="2619803"/>
            <a:ext cx="6421583" cy="14892"/>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1F183-AAFA-6341-83A9-F0A5232C1885}"/>
              </a:ext>
            </a:extLst>
          </p:cNvPr>
          <p:cNvCxnSpPr>
            <a:cxnSpLocks/>
          </p:cNvCxnSpPr>
          <p:nvPr/>
        </p:nvCxnSpPr>
        <p:spPr>
          <a:xfrm>
            <a:off x="7502236" y="2619241"/>
            <a:ext cx="1537855" cy="15454"/>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F57800B-4983-5D46-BE0E-B751EFE6E9F9}"/>
              </a:ext>
            </a:extLst>
          </p:cNvPr>
          <p:cNvCxnSpPr>
            <a:cxnSpLocks/>
          </p:cNvCxnSpPr>
          <p:nvPr/>
        </p:nvCxnSpPr>
        <p:spPr>
          <a:xfrm>
            <a:off x="9317181" y="2635427"/>
            <a:ext cx="1537855" cy="15454"/>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5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sp>
        <p:nvSpPr>
          <p:cNvPr id="12" name="Rectangle 11">
            <a:extLst>
              <a:ext uri="{FF2B5EF4-FFF2-40B4-BE49-F238E27FC236}">
                <a16:creationId xmlns:a16="http://schemas.microsoft.com/office/drawing/2014/main" id="{97DF5D45-6F70-3444-BA5D-EFEE2505D8A9}"/>
              </a:ext>
            </a:extLst>
          </p:cNvPr>
          <p:cNvSpPr/>
          <p:nvPr/>
        </p:nvSpPr>
        <p:spPr>
          <a:xfrm>
            <a:off x="200534" y="1625520"/>
            <a:ext cx="3672865"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15: Geographic Coverage</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3F664BEA-8CA4-8E4E-B753-9AD8A1179166}"/>
              </a:ext>
            </a:extLst>
          </p:cNvPr>
          <p:cNvSpPr txBox="1"/>
          <p:nvPr/>
        </p:nvSpPr>
        <p:spPr>
          <a:xfrm>
            <a:off x="284366" y="2530801"/>
            <a:ext cx="35052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Bounding box only for multiple regions, </a:t>
            </a:r>
            <a:r>
              <a:rPr lang="en-US" dirty="0" err="1"/>
              <a:t>geo_cov</a:t>
            </a:r>
            <a:r>
              <a:rPr lang="en-US" dirty="0"/>
              <a:t> for multiple sites in 1 regions</a:t>
            </a:r>
          </a:p>
        </p:txBody>
      </p:sp>
      <p:pic>
        <p:nvPicPr>
          <p:cNvPr id="9" name="Picture 8">
            <a:extLst>
              <a:ext uri="{FF2B5EF4-FFF2-40B4-BE49-F238E27FC236}">
                <a16:creationId xmlns:a16="http://schemas.microsoft.com/office/drawing/2014/main" id="{1402C67B-8556-B24E-8463-EF5E5DA2A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245" y="1085094"/>
            <a:ext cx="4459837" cy="4373597"/>
          </a:xfrm>
          <a:prstGeom prst="rect">
            <a:avLst/>
          </a:prstGeom>
        </p:spPr>
      </p:pic>
      <p:pic>
        <p:nvPicPr>
          <p:cNvPr id="17" name="Picture 16">
            <a:extLst>
              <a:ext uri="{FF2B5EF4-FFF2-40B4-BE49-F238E27FC236}">
                <a16:creationId xmlns:a16="http://schemas.microsoft.com/office/drawing/2014/main" id="{F3EDE8A2-FDE3-8340-ABF0-73DED5C08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534" y="4147084"/>
            <a:ext cx="6526837" cy="1874625"/>
          </a:xfrm>
          <a:prstGeom prst="rect">
            <a:avLst/>
          </a:prstGeom>
        </p:spPr>
      </p:pic>
    </p:spTree>
    <p:extLst>
      <p:ext uri="{BB962C8B-B14F-4D97-AF65-F5344CB8AC3E}">
        <p14:creationId xmlns:p14="http://schemas.microsoft.com/office/powerpoint/2010/main" val="326843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436239-517D-4FDB-88D1-2001DA1C7738}"/>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sp>
        <p:nvSpPr>
          <p:cNvPr id="12" name="Rectangle 11">
            <a:extLst>
              <a:ext uri="{FF2B5EF4-FFF2-40B4-BE49-F238E27FC236}">
                <a16:creationId xmlns:a16="http://schemas.microsoft.com/office/drawing/2014/main" id="{97DF5D45-6F70-3444-BA5D-EFEE2505D8A9}"/>
              </a:ext>
            </a:extLst>
          </p:cNvPr>
          <p:cNvSpPr/>
          <p:nvPr/>
        </p:nvSpPr>
        <p:spPr>
          <a:xfrm>
            <a:off x="200534" y="1106272"/>
            <a:ext cx="2576411"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16: Make EML !</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0E4F328-1DDC-8148-9B4C-BD1B57FBD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34" y="2132274"/>
            <a:ext cx="5673876" cy="3713356"/>
          </a:xfrm>
          <a:prstGeom prst="rect">
            <a:avLst/>
          </a:prstGeom>
        </p:spPr>
      </p:pic>
      <p:pic>
        <p:nvPicPr>
          <p:cNvPr id="10" name="Picture 9">
            <a:extLst>
              <a:ext uri="{FF2B5EF4-FFF2-40B4-BE49-F238E27FC236}">
                <a16:creationId xmlns:a16="http://schemas.microsoft.com/office/drawing/2014/main" id="{E6CD4028-42B1-DD49-9A15-AD6B9E1D58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4410" y="1325563"/>
            <a:ext cx="5873263" cy="4748595"/>
          </a:xfrm>
          <a:prstGeom prst="rect">
            <a:avLst/>
          </a:prstGeom>
        </p:spPr>
      </p:pic>
      <p:sp>
        <p:nvSpPr>
          <p:cNvPr id="13" name="Rectangle 12">
            <a:extLst>
              <a:ext uri="{FF2B5EF4-FFF2-40B4-BE49-F238E27FC236}">
                <a16:creationId xmlns:a16="http://schemas.microsoft.com/office/drawing/2014/main" id="{4E45031C-D554-4B48-BDC2-CBCE3B9E8801}"/>
              </a:ext>
            </a:extLst>
          </p:cNvPr>
          <p:cNvSpPr/>
          <p:nvPr/>
        </p:nvSpPr>
        <p:spPr>
          <a:xfrm>
            <a:off x="6242958" y="3820223"/>
            <a:ext cx="5805055" cy="30480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6936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5A7E-8788-FA47-B771-1F4A46390C9E}"/>
              </a:ext>
            </a:extLst>
          </p:cNvPr>
          <p:cNvSpPr>
            <a:spLocks noGrp="1"/>
          </p:cNvSpPr>
          <p:nvPr>
            <p:ph type="title"/>
          </p:nvPr>
        </p:nvSpPr>
        <p:spPr/>
        <p:txBody>
          <a:bodyPr/>
          <a:lstStyle/>
          <a:p>
            <a:r>
              <a:rPr lang="en-US" dirty="0"/>
              <a:t>EML in xml</a:t>
            </a:r>
          </a:p>
        </p:txBody>
      </p:sp>
      <p:pic>
        <p:nvPicPr>
          <p:cNvPr id="7" name="Content Placeholder 6">
            <a:extLst>
              <a:ext uri="{FF2B5EF4-FFF2-40B4-BE49-F238E27FC236}">
                <a16:creationId xmlns:a16="http://schemas.microsoft.com/office/drawing/2014/main" id="{A3B92E53-F4B1-3A41-BA7E-59DAAD1F1C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9601" y="0"/>
            <a:ext cx="5442399" cy="7416368"/>
          </a:xfrm>
        </p:spPr>
      </p:pic>
      <p:pic>
        <p:nvPicPr>
          <p:cNvPr id="4" name="Picture 3">
            <a:extLst>
              <a:ext uri="{FF2B5EF4-FFF2-40B4-BE49-F238E27FC236}">
                <a16:creationId xmlns:a16="http://schemas.microsoft.com/office/drawing/2014/main" id="{B97D4012-EEF8-DC46-A55E-CF017E386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5" y="1787670"/>
            <a:ext cx="6144491" cy="4967886"/>
          </a:xfrm>
          <a:prstGeom prst="rect">
            <a:avLst/>
          </a:prstGeom>
        </p:spPr>
      </p:pic>
      <p:sp>
        <p:nvSpPr>
          <p:cNvPr id="8" name="Rectangle 7">
            <a:extLst>
              <a:ext uri="{FF2B5EF4-FFF2-40B4-BE49-F238E27FC236}">
                <a16:creationId xmlns:a16="http://schemas.microsoft.com/office/drawing/2014/main" id="{83452EC4-F672-D844-A752-0FD584E535DB}"/>
              </a:ext>
            </a:extLst>
          </p:cNvPr>
          <p:cNvSpPr/>
          <p:nvPr/>
        </p:nvSpPr>
        <p:spPr>
          <a:xfrm>
            <a:off x="609600" y="4391891"/>
            <a:ext cx="5805055" cy="30480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B183E9AC-22E0-1943-A2EF-47B5D2E744B7}"/>
              </a:ext>
            </a:extLst>
          </p:cNvPr>
          <p:cNvCxnSpPr>
            <a:cxnSpLocks/>
            <a:stCxn id="4" idx="3"/>
          </p:cNvCxnSpPr>
          <p:nvPr/>
        </p:nvCxnSpPr>
        <p:spPr>
          <a:xfrm flipV="1">
            <a:off x="6278546" y="3519055"/>
            <a:ext cx="745709" cy="752558"/>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334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75BA-6E84-6749-B995-8B6FFA8ADFC7}"/>
              </a:ext>
            </a:extLst>
          </p:cNvPr>
          <p:cNvSpPr>
            <a:spLocks noGrp="1"/>
          </p:cNvSpPr>
          <p:nvPr>
            <p:ph type="title"/>
          </p:nvPr>
        </p:nvSpPr>
        <p:spPr>
          <a:xfrm>
            <a:off x="907472" y="232387"/>
            <a:ext cx="10515600" cy="1325563"/>
          </a:xfrm>
        </p:spPr>
        <p:txBody>
          <a:bodyPr/>
          <a:lstStyle/>
          <a:p>
            <a:pPr algn="ctr"/>
            <a:r>
              <a:rPr lang="en-US" dirty="0"/>
              <a:t>Two more steps to publish</a:t>
            </a:r>
          </a:p>
        </p:txBody>
      </p:sp>
      <p:pic>
        <p:nvPicPr>
          <p:cNvPr id="6" name="Content Placeholder 5">
            <a:extLst>
              <a:ext uri="{FF2B5EF4-FFF2-40B4-BE49-F238E27FC236}">
                <a16:creationId xmlns:a16="http://schemas.microsoft.com/office/drawing/2014/main" id="{3191883B-B611-454D-9675-59FADB8051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7472" y="2224903"/>
            <a:ext cx="10515600" cy="2361287"/>
          </a:xfrm>
        </p:spPr>
      </p:pic>
      <p:pic>
        <p:nvPicPr>
          <p:cNvPr id="7" name="Picture 2" descr="Environmental Data Initiative">
            <a:extLst>
              <a:ext uri="{FF2B5EF4-FFF2-40B4-BE49-F238E27FC236}">
                <a16:creationId xmlns:a16="http://schemas.microsoft.com/office/drawing/2014/main" id="{B25538E6-D5A1-7546-BD7C-E9B9A44B4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052" y="249382"/>
            <a:ext cx="1553729" cy="155372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196535B-378B-E34B-B04B-B00EF66163D5}"/>
              </a:ext>
            </a:extLst>
          </p:cNvPr>
          <p:cNvSpPr/>
          <p:nvPr/>
        </p:nvSpPr>
        <p:spPr>
          <a:xfrm>
            <a:off x="7502236" y="2224903"/>
            <a:ext cx="3920835" cy="251335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5531313-1904-6344-8587-2CC7E8734D33}"/>
              </a:ext>
            </a:extLst>
          </p:cNvPr>
          <p:cNvSpPr txBox="1"/>
          <p:nvPr/>
        </p:nvSpPr>
        <p:spPr>
          <a:xfrm>
            <a:off x="5127123" y="5638800"/>
            <a:ext cx="2640466" cy="492443"/>
          </a:xfrm>
          <a:prstGeom prst="rect">
            <a:avLst/>
          </a:prstGeom>
          <a:noFill/>
        </p:spPr>
        <p:txBody>
          <a:bodyPr wrap="none" rtlCol="0">
            <a:spAutoFit/>
          </a:bodyPr>
          <a:lstStyle/>
          <a:p>
            <a:r>
              <a:rPr lang="en-US" sz="2600" b="1" dirty="0" err="1"/>
              <a:t>EMLassemblyLine</a:t>
            </a:r>
            <a:endParaRPr lang="en-US" sz="2600" b="1" dirty="0"/>
          </a:p>
        </p:txBody>
      </p:sp>
      <p:sp>
        <p:nvSpPr>
          <p:cNvPr id="10" name="Down Arrow 9">
            <a:extLst>
              <a:ext uri="{FF2B5EF4-FFF2-40B4-BE49-F238E27FC236}">
                <a16:creationId xmlns:a16="http://schemas.microsoft.com/office/drawing/2014/main" id="{9D36BA95-1A25-004F-895E-1C8E2674E9D6}"/>
              </a:ext>
            </a:extLst>
          </p:cNvPr>
          <p:cNvSpPr/>
          <p:nvPr/>
        </p:nvSpPr>
        <p:spPr>
          <a:xfrm rot="13328084">
            <a:off x="6941129" y="4772889"/>
            <a:ext cx="471054" cy="831277"/>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5EE5E6-FAA9-F243-BFD3-227BC4B711FC}"/>
              </a:ext>
            </a:extLst>
          </p:cNvPr>
          <p:cNvSpPr txBox="1"/>
          <p:nvPr/>
        </p:nvSpPr>
        <p:spPr>
          <a:xfrm>
            <a:off x="2346875" y="1490048"/>
            <a:ext cx="2780248" cy="492443"/>
          </a:xfrm>
          <a:prstGeom prst="rect">
            <a:avLst/>
          </a:prstGeom>
          <a:noFill/>
        </p:spPr>
        <p:txBody>
          <a:bodyPr wrap="none" rtlCol="0">
            <a:spAutoFit/>
          </a:bodyPr>
          <a:lstStyle/>
          <a:p>
            <a:r>
              <a:rPr lang="en-US" sz="2600" b="1" dirty="0"/>
              <a:t>Data Development</a:t>
            </a:r>
          </a:p>
        </p:txBody>
      </p:sp>
      <p:sp>
        <p:nvSpPr>
          <p:cNvPr id="12" name="TextBox 11">
            <a:extLst>
              <a:ext uri="{FF2B5EF4-FFF2-40B4-BE49-F238E27FC236}">
                <a16:creationId xmlns:a16="http://schemas.microsoft.com/office/drawing/2014/main" id="{064DE9C6-EDC6-1742-9B6F-F757E495B519}"/>
              </a:ext>
            </a:extLst>
          </p:cNvPr>
          <p:cNvSpPr txBox="1"/>
          <p:nvPr/>
        </p:nvSpPr>
        <p:spPr>
          <a:xfrm>
            <a:off x="7502236" y="1492565"/>
            <a:ext cx="1197700" cy="492443"/>
          </a:xfrm>
          <a:prstGeom prst="rect">
            <a:avLst/>
          </a:prstGeom>
          <a:noFill/>
        </p:spPr>
        <p:txBody>
          <a:bodyPr wrap="none" rtlCol="0">
            <a:spAutoFit/>
          </a:bodyPr>
          <a:lstStyle/>
          <a:p>
            <a:r>
              <a:rPr lang="en-US" sz="2600" b="1" dirty="0"/>
              <a:t>Staging</a:t>
            </a:r>
          </a:p>
        </p:txBody>
      </p:sp>
      <p:sp>
        <p:nvSpPr>
          <p:cNvPr id="13" name="TextBox 12">
            <a:extLst>
              <a:ext uri="{FF2B5EF4-FFF2-40B4-BE49-F238E27FC236}">
                <a16:creationId xmlns:a16="http://schemas.microsoft.com/office/drawing/2014/main" id="{3F203157-EFA7-FF49-8259-BCD1363BD7E7}"/>
              </a:ext>
            </a:extLst>
          </p:cNvPr>
          <p:cNvSpPr txBox="1"/>
          <p:nvPr/>
        </p:nvSpPr>
        <p:spPr>
          <a:xfrm>
            <a:off x="9317181" y="1504940"/>
            <a:ext cx="1197764" cy="492443"/>
          </a:xfrm>
          <a:prstGeom prst="rect">
            <a:avLst/>
          </a:prstGeom>
          <a:noFill/>
        </p:spPr>
        <p:txBody>
          <a:bodyPr wrap="none" rtlCol="0">
            <a:spAutoFit/>
          </a:bodyPr>
          <a:lstStyle/>
          <a:p>
            <a:r>
              <a:rPr lang="en-US" sz="2600" b="1" dirty="0"/>
              <a:t>Publish</a:t>
            </a:r>
          </a:p>
        </p:txBody>
      </p:sp>
      <p:cxnSp>
        <p:nvCxnSpPr>
          <p:cNvPr id="15" name="Straight Connector 14">
            <a:extLst>
              <a:ext uri="{FF2B5EF4-FFF2-40B4-BE49-F238E27FC236}">
                <a16:creationId xmlns:a16="http://schemas.microsoft.com/office/drawing/2014/main" id="{FFD0A62F-C867-8848-8312-B15E0D77B9B5}"/>
              </a:ext>
            </a:extLst>
          </p:cNvPr>
          <p:cNvCxnSpPr/>
          <p:nvPr/>
        </p:nvCxnSpPr>
        <p:spPr>
          <a:xfrm>
            <a:off x="907472" y="1982491"/>
            <a:ext cx="6421583" cy="14892"/>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81F183-AAFA-6341-83A9-F0A5232C1885}"/>
              </a:ext>
            </a:extLst>
          </p:cNvPr>
          <p:cNvCxnSpPr>
            <a:cxnSpLocks/>
          </p:cNvCxnSpPr>
          <p:nvPr/>
        </p:nvCxnSpPr>
        <p:spPr>
          <a:xfrm>
            <a:off x="7502236" y="1981929"/>
            <a:ext cx="1537855" cy="15454"/>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F57800B-4983-5D46-BE0E-B751EFE6E9F9}"/>
              </a:ext>
            </a:extLst>
          </p:cNvPr>
          <p:cNvCxnSpPr>
            <a:cxnSpLocks/>
          </p:cNvCxnSpPr>
          <p:nvPr/>
        </p:nvCxnSpPr>
        <p:spPr>
          <a:xfrm>
            <a:off x="9317181" y="1998115"/>
            <a:ext cx="1537855" cy="15454"/>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02EBC61-FDFE-4547-B8E8-5D5405FD8DA9}"/>
              </a:ext>
            </a:extLst>
          </p:cNvPr>
          <p:cNvSpPr/>
          <p:nvPr/>
        </p:nvSpPr>
        <p:spPr>
          <a:xfrm>
            <a:off x="7767589" y="5746522"/>
            <a:ext cx="4362892" cy="769441"/>
          </a:xfrm>
          <a:prstGeom prst="rect">
            <a:avLst/>
          </a:prstGeom>
        </p:spPr>
        <p:txBody>
          <a:bodyPr wrap="square">
            <a:spAutoFit/>
          </a:bodyPr>
          <a:lstStyle/>
          <a:p>
            <a:pPr lvl="1"/>
            <a:r>
              <a:rPr lang="en-US" sz="2200" b="1" dirty="0">
                <a:solidFill>
                  <a:srgbClr val="7030A0"/>
                </a:solidFill>
              </a:rPr>
              <a:t>Do we want one login for all IEP or dataset-specific logins?</a:t>
            </a:r>
          </a:p>
        </p:txBody>
      </p:sp>
    </p:spTree>
    <p:extLst>
      <p:ext uri="{BB962C8B-B14F-4D97-AF65-F5344CB8AC3E}">
        <p14:creationId xmlns:p14="http://schemas.microsoft.com/office/powerpoint/2010/main" val="310159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F4DA8-7322-0A4A-A94A-D11784BEE8EA}"/>
              </a:ext>
            </a:extLst>
          </p:cNvPr>
          <p:cNvSpPr>
            <a:spLocks noGrp="1"/>
          </p:cNvSpPr>
          <p:nvPr>
            <p:ph idx="1"/>
          </p:nvPr>
        </p:nvSpPr>
        <p:spPr>
          <a:xfrm>
            <a:off x="436419" y="1005669"/>
            <a:ext cx="10515600" cy="5589095"/>
          </a:xfrm>
        </p:spPr>
        <p:txBody>
          <a:bodyPr>
            <a:normAutofit lnSpcReduction="10000"/>
          </a:bodyPr>
          <a:lstStyle/>
          <a:p>
            <a:r>
              <a:rPr lang="en-US" dirty="0"/>
              <a:t>Finalize metadata template (word document)</a:t>
            </a:r>
          </a:p>
          <a:p>
            <a:pPr lvl="1"/>
            <a:r>
              <a:rPr lang="en-US" dirty="0"/>
              <a:t>Suggested edits in document</a:t>
            </a:r>
          </a:p>
          <a:p>
            <a:pPr marL="0" indent="0">
              <a:buNone/>
            </a:pPr>
            <a:endParaRPr lang="en-US" dirty="0"/>
          </a:p>
          <a:p>
            <a:r>
              <a:rPr lang="en-US" dirty="0"/>
              <a:t>Developing resources for next EDI/DOI test-case </a:t>
            </a:r>
          </a:p>
          <a:p>
            <a:pPr lvl="1"/>
            <a:r>
              <a:rPr lang="en-US" dirty="0"/>
              <a:t>DJFMP/USFWS: Brian Mahardja &amp; Jonathon Speegle</a:t>
            </a:r>
          </a:p>
          <a:p>
            <a:pPr lvl="2"/>
            <a:r>
              <a:rPr lang="en-US" sz="2200" dirty="0">
                <a:latin typeface="Calibri" panose="020F0502020204030204" pitchFamily="34" charset="0"/>
                <a:cs typeface="Calibri" panose="020F0502020204030204" pitchFamily="34" charset="0"/>
              </a:rPr>
              <a:t>Created an SOP for </a:t>
            </a:r>
            <a:r>
              <a:rPr lang="en-US" sz="2200" dirty="0" err="1">
                <a:latin typeface="Calibri" panose="020F0502020204030204" pitchFamily="34" charset="0"/>
                <a:cs typeface="Calibri" panose="020F0502020204030204" pitchFamily="34" charset="0"/>
              </a:rPr>
              <a:t>EMLassemblyLine</a:t>
            </a:r>
            <a:r>
              <a:rPr lang="en-US" sz="2200" dirty="0">
                <a:latin typeface="Calibri" panose="020F0502020204030204" pitchFamily="34" charset="0"/>
                <a:cs typeface="Calibri" panose="020F0502020204030204" pitchFamily="34" charset="0"/>
              </a:rPr>
              <a:t> with notes of how to fix error-corrections, and examples of R workspace from YBFMP. </a:t>
            </a:r>
          </a:p>
          <a:p>
            <a:pPr lvl="2"/>
            <a:r>
              <a:rPr lang="en-US" sz="2200" dirty="0" err="1">
                <a:latin typeface="Calibri" panose="020F0502020204030204" pitchFamily="34" charset="0"/>
                <a:cs typeface="Calibri" panose="020F0502020204030204" pitchFamily="34" charset="0"/>
              </a:rPr>
              <a:t>Powerpoint</a:t>
            </a:r>
            <a:r>
              <a:rPr lang="en-US" sz="2200" dirty="0">
                <a:latin typeface="Calibri" panose="020F0502020204030204" pitchFamily="34" charset="0"/>
                <a:cs typeface="Calibri" panose="020F0502020204030204" pitchFamily="34" charset="0"/>
              </a:rPr>
              <a:t> &amp; user support</a:t>
            </a:r>
          </a:p>
          <a:p>
            <a:pPr lvl="2"/>
            <a:r>
              <a:rPr lang="en-US" sz="2200" u="sng" dirty="0">
                <a:solidFill>
                  <a:srgbClr val="B64F00"/>
                </a:solidFill>
                <a:latin typeface="Calibri" panose="020F0502020204030204" pitchFamily="34" charset="0"/>
                <a:cs typeface="Calibri" panose="020F0502020204030204" pitchFamily="34" charset="0"/>
                <a:hlinkClick r:id="rId3"/>
              </a:rPr>
              <a:t>https://github.com/EDIorg/EMLassemblyline</a:t>
            </a:r>
            <a:endParaRPr lang="en-US" sz="2200" dirty="0">
              <a:latin typeface="Calibri" panose="020F0502020204030204" pitchFamily="34" charset="0"/>
              <a:cs typeface="Calibri" panose="020F0502020204030204" pitchFamily="34" charset="0"/>
            </a:endParaRPr>
          </a:p>
          <a:p>
            <a:pPr lvl="2"/>
            <a:r>
              <a:rPr lang="en-US" sz="2200" dirty="0">
                <a:latin typeface="Calibri" panose="020F0502020204030204" pitchFamily="34" charset="0"/>
                <a:cs typeface="Calibri" panose="020F0502020204030204" pitchFamily="34" charset="0"/>
              </a:rPr>
              <a:t>Video resources</a:t>
            </a:r>
          </a:p>
          <a:p>
            <a:pPr lvl="2"/>
            <a:r>
              <a:rPr lang="en-US" sz="2200" dirty="0">
                <a:latin typeface="Calibri" panose="020F0502020204030204" pitchFamily="34" charset="0"/>
                <a:cs typeface="Calibri" panose="020F0502020204030204" pitchFamily="34" charset="0"/>
              </a:rPr>
              <a:t>EDI support</a:t>
            </a:r>
          </a:p>
          <a:p>
            <a:pPr lvl="2"/>
            <a:endParaRPr lang="en-US" dirty="0"/>
          </a:p>
          <a:p>
            <a:r>
              <a:rPr lang="en-US" dirty="0"/>
              <a:t>Need to evaluate if time and complexity can be reduced</a:t>
            </a:r>
          </a:p>
          <a:p>
            <a:pPr lvl="1"/>
            <a:r>
              <a:rPr lang="en-US" dirty="0"/>
              <a:t>Can evaluate after second test-case</a:t>
            </a:r>
          </a:p>
        </p:txBody>
      </p:sp>
      <p:sp>
        <p:nvSpPr>
          <p:cNvPr id="8" name="Title 1">
            <a:extLst>
              <a:ext uri="{FF2B5EF4-FFF2-40B4-BE49-F238E27FC236}">
                <a16:creationId xmlns:a16="http://schemas.microsoft.com/office/drawing/2014/main" id="{60C72B61-D89B-5C4A-97C7-3E17178DDFA4}"/>
              </a:ext>
            </a:extLst>
          </p:cNvPr>
          <p:cNvSpPr txBox="1">
            <a:spLocks/>
          </p:cNvSpPr>
          <p:nvPr/>
        </p:nvSpPr>
        <p:spPr>
          <a:xfrm>
            <a:off x="436419" y="-1674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Next-steps</a:t>
            </a:r>
          </a:p>
        </p:txBody>
      </p:sp>
    </p:spTree>
    <p:extLst>
      <p:ext uri="{BB962C8B-B14F-4D97-AF65-F5344CB8AC3E}">
        <p14:creationId xmlns:p14="http://schemas.microsoft.com/office/powerpoint/2010/main" val="387266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97BE5-E513-A842-B5D3-E6FF920D04C2}"/>
              </a:ext>
            </a:extLst>
          </p:cNvPr>
          <p:cNvSpPr>
            <a:spLocks noGrp="1"/>
          </p:cNvSpPr>
          <p:nvPr>
            <p:ph type="title"/>
          </p:nvPr>
        </p:nvSpPr>
        <p:spPr>
          <a:xfrm>
            <a:off x="664290" y="70148"/>
            <a:ext cx="10515600" cy="1325563"/>
          </a:xfrm>
        </p:spPr>
        <p:txBody>
          <a:bodyPr/>
          <a:lstStyle/>
          <a:p>
            <a:r>
              <a:rPr lang="en-US" dirty="0"/>
              <a:t>Next-steps</a:t>
            </a:r>
          </a:p>
        </p:txBody>
      </p:sp>
      <p:sp>
        <p:nvSpPr>
          <p:cNvPr id="3" name="Content Placeholder 2">
            <a:extLst>
              <a:ext uri="{FF2B5EF4-FFF2-40B4-BE49-F238E27FC236}">
                <a16:creationId xmlns:a16="http://schemas.microsoft.com/office/drawing/2014/main" id="{A57193B6-3D0B-3447-9D2F-0C06E6EAB18D}"/>
              </a:ext>
            </a:extLst>
          </p:cNvPr>
          <p:cNvSpPr>
            <a:spLocks noGrp="1"/>
          </p:cNvSpPr>
          <p:nvPr>
            <p:ph idx="1"/>
          </p:nvPr>
        </p:nvSpPr>
        <p:spPr>
          <a:xfrm>
            <a:off x="380998" y="709059"/>
            <a:ext cx="10515600" cy="4351338"/>
          </a:xfrm>
        </p:spPr>
        <p:txBody>
          <a:bodyPr>
            <a:normAutofit/>
          </a:bodyPr>
          <a:lstStyle/>
          <a:p>
            <a:endParaRPr lang="en-US" dirty="0"/>
          </a:p>
          <a:p>
            <a:r>
              <a:rPr lang="en-US" dirty="0"/>
              <a:t>Roles and Responsibilities for future of IEP dataset publications</a:t>
            </a:r>
          </a:p>
          <a:p>
            <a:pPr lvl="1"/>
            <a:r>
              <a:rPr lang="en-US" dirty="0"/>
              <a:t>DUWG (designated subgroup)</a:t>
            </a:r>
          </a:p>
          <a:p>
            <a:pPr lvl="1"/>
            <a:r>
              <a:rPr lang="en-US" dirty="0"/>
              <a:t>Agency data manager</a:t>
            </a:r>
          </a:p>
          <a:p>
            <a:endParaRPr lang="en-US" dirty="0"/>
          </a:p>
        </p:txBody>
      </p:sp>
      <p:pic>
        <p:nvPicPr>
          <p:cNvPr id="4" name="Content Placeholder 5">
            <a:extLst>
              <a:ext uri="{FF2B5EF4-FFF2-40B4-BE49-F238E27FC236}">
                <a16:creationId xmlns:a16="http://schemas.microsoft.com/office/drawing/2014/main" id="{4EB85CD2-C37D-1D46-BDE6-BFB591DA6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872" y="3231291"/>
            <a:ext cx="10515600" cy="2361287"/>
          </a:xfrm>
          <a:prstGeom prst="rect">
            <a:avLst/>
          </a:prstGeom>
        </p:spPr>
      </p:pic>
      <p:sp>
        <p:nvSpPr>
          <p:cNvPr id="15" name="Rectangle 14">
            <a:extLst>
              <a:ext uri="{FF2B5EF4-FFF2-40B4-BE49-F238E27FC236}">
                <a16:creationId xmlns:a16="http://schemas.microsoft.com/office/drawing/2014/main" id="{1F2D4B82-6AE3-E34B-A75B-BCB47EDE3087}"/>
              </a:ext>
            </a:extLst>
          </p:cNvPr>
          <p:cNvSpPr/>
          <p:nvPr/>
        </p:nvSpPr>
        <p:spPr>
          <a:xfrm>
            <a:off x="664289" y="3140717"/>
            <a:ext cx="11052977" cy="267938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4AC62BD5-FDBC-8640-B1FC-73575C1BCCDD}"/>
              </a:ext>
            </a:extLst>
          </p:cNvPr>
          <p:cNvSpPr txBox="1"/>
          <p:nvPr/>
        </p:nvSpPr>
        <p:spPr>
          <a:xfrm>
            <a:off x="2409141" y="5777138"/>
            <a:ext cx="3512949" cy="492443"/>
          </a:xfrm>
          <a:prstGeom prst="rect">
            <a:avLst/>
          </a:prstGeom>
          <a:noFill/>
        </p:spPr>
        <p:txBody>
          <a:bodyPr wrap="none" rtlCol="0">
            <a:spAutoFit/>
          </a:bodyPr>
          <a:lstStyle/>
          <a:p>
            <a:r>
              <a:rPr lang="en-US" sz="2600" b="1" dirty="0">
                <a:solidFill>
                  <a:srgbClr val="7030A0"/>
                </a:solidFill>
              </a:rPr>
              <a:t>IEP PI &amp; data managers</a:t>
            </a:r>
          </a:p>
        </p:txBody>
      </p:sp>
      <p:sp>
        <p:nvSpPr>
          <p:cNvPr id="17" name="TextBox 16">
            <a:extLst>
              <a:ext uri="{FF2B5EF4-FFF2-40B4-BE49-F238E27FC236}">
                <a16:creationId xmlns:a16="http://schemas.microsoft.com/office/drawing/2014/main" id="{9C6CCC34-B320-274F-81FD-A1AD5933CCC6}"/>
              </a:ext>
            </a:extLst>
          </p:cNvPr>
          <p:cNvSpPr txBox="1"/>
          <p:nvPr/>
        </p:nvSpPr>
        <p:spPr>
          <a:xfrm>
            <a:off x="7704360" y="1569061"/>
            <a:ext cx="755335" cy="1569660"/>
          </a:xfrm>
          <a:prstGeom prst="rect">
            <a:avLst/>
          </a:prstGeom>
          <a:noFill/>
        </p:spPr>
        <p:txBody>
          <a:bodyPr wrap="none" rtlCol="0">
            <a:spAutoFit/>
          </a:bodyPr>
          <a:lstStyle/>
          <a:p>
            <a:r>
              <a:rPr lang="en-US" sz="9600" b="1" dirty="0"/>
              <a:t>?</a:t>
            </a:r>
          </a:p>
        </p:txBody>
      </p:sp>
      <p:pic>
        <p:nvPicPr>
          <p:cNvPr id="18" name="Picture 2" descr="Environmental Data Initiative">
            <a:extLst>
              <a:ext uri="{FF2B5EF4-FFF2-40B4-BE49-F238E27FC236}">
                <a16:creationId xmlns:a16="http://schemas.microsoft.com/office/drawing/2014/main" id="{F1235525-90A3-E643-A8D9-6B99FD9A2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055" y="286709"/>
            <a:ext cx="1109001" cy="110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59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97BE5-E513-A842-B5D3-E6FF920D04C2}"/>
              </a:ext>
            </a:extLst>
          </p:cNvPr>
          <p:cNvSpPr>
            <a:spLocks noGrp="1"/>
          </p:cNvSpPr>
          <p:nvPr>
            <p:ph type="title"/>
          </p:nvPr>
        </p:nvSpPr>
        <p:spPr>
          <a:xfrm>
            <a:off x="664290" y="70148"/>
            <a:ext cx="10515600" cy="1325563"/>
          </a:xfrm>
        </p:spPr>
        <p:txBody>
          <a:bodyPr/>
          <a:lstStyle/>
          <a:p>
            <a:r>
              <a:rPr lang="en-US" dirty="0"/>
              <a:t>Next-steps</a:t>
            </a:r>
          </a:p>
        </p:txBody>
      </p:sp>
      <p:sp>
        <p:nvSpPr>
          <p:cNvPr id="3" name="Content Placeholder 2">
            <a:extLst>
              <a:ext uri="{FF2B5EF4-FFF2-40B4-BE49-F238E27FC236}">
                <a16:creationId xmlns:a16="http://schemas.microsoft.com/office/drawing/2014/main" id="{A57193B6-3D0B-3447-9D2F-0C06E6EAB18D}"/>
              </a:ext>
            </a:extLst>
          </p:cNvPr>
          <p:cNvSpPr>
            <a:spLocks noGrp="1"/>
          </p:cNvSpPr>
          <p:nvPr>
            <p:ph idx="1"/>
          </p:nvPr>
        </p:nvSpPr>
        <p:spPr>
          <a:xfrm>
            <a:off x="380998" y="709059"/>
            <a:ext cx="10515600" cy="4351338"/>
          </a:xfrm>
        </p:spPr>
        <p:txBody>
          <a:bodyPr>
            <a:normAutofit/>
          </a:bodyPr>
          <a:lstStyle/>
          <a:p>
            <a:endParaRPr lang="en-US" dirty="0"/>
          </a:p>
          <a:p>
            <a:r>
              <a:rPr lang="en-US" dirty="0"/>
              <a:t>Roles and Responsibilities for future of IEP dataset publications</a:t>
            </a:r>
          </a:p>
          <a:p>
            <a:pPr lvl="1"/>
            <a:r>
              <a:rPr lang="en-US" dirty="0"/>
              <a:t>DUWG (designated subgroup)</a:t>
            </a:r>
          </a:p>
          <a:p>
            <a:pPr lvl="1"/>
            <a:r>
              <a:rPr lang="en-US" dirty="0"/>
              <a:t>Agency data manager</a:t>
            </a:r>
          </a:p>
          <a:p>
            <a:pPr lvl="1"/>
            <a:r>
              <a:rPr lang="en-US" dirty="0"/>
              <a:t>EDI curation support/ new online interface (2019)</a:t>
            </a:r>
          </a:p>
          <a:p>
            <a:endParaRPr lang="en-US" dirty="0"/>
          </a:p>
        </p:txBody>
      </p:sp>
      <p:pic>
        <p:nvPicPr>
          <p:cNvPr id="4" name="Content Placeholder 5">
            <a:extLst>
              <a:ext uri="{FF2B5EF4-FFF2-40B4-BE49-F238E27FC236}">
                <a16:creationId xmlns:a16="http://schemas.microsoft.com/office/drawing/2014/main" id="{4EB85CD2-C37D-1D46-BDE6-BFB591DA6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872" y="3231291"/>
            <a:ext cx="10515600" cy="2361287"/>
          </a:xfrm>
          <a:prstGeom prst="rect">
            <a:avLst/>
          </a:prstGeom>
        </p:spPr>
      </p:pic>
      <p:sp>
        <p:nvSpPr>
          <p:cNvPr id="5" name="Rectangle 4">
            <a:extLst>
              <a:ext uri="{FF2B5EF4-FFF2-40B4-BE49-F238E27FC236}">
                <a16:creationId xmlns:a16="http://schemas.microsoft.com/office/drawing/2014/main" id="{863D0708-9A9C-FB4B-8D9B-D2614E6E763C}"/>
              </a:ext>
            </a:extLst>
          </p:cNvPr>
          <p:cNvSpPr/>
          <p:nvPr/>
        </p:nvSpPr>
        <p:spPr>
          <a:xfrm>
            <a:off x="5486399" y="3231291"/>
            <a:ext cx="6192981" cy="251335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617CC3E-B903-6644-B069-207D334C908D}"/>
              </a:ext>
            </a:extLst>
          </p:cNvPr>
          <p:cNvSpPr txBox="1"/>
          <p:nvPr/>
        </p:nvSpPr>
        <p:spPr>
          <a:xfrm>
            <a:off x="5301491" y="6228016"/>
            <a:ext cx="3207929" cy="492443"/>
          </a:xfrm>
          <a:prstGeom prst="rect">
            <a:avLst/>
          </a:prstGeom>
          <a:noFill/>
          <a:ln>
            <a:noFill/>
          </a:ln>
        </p:spPr>
        <p:txBody>
          <a:bodyPr wrap="none" rtlCol="0">
            <a:spAutoFit/>
          </a:bodyPr>
          <a:lstStyle/>
          <a:p>
            <a:r>
              <a:rPr lang="en-US" sz="2600" b="1" dirty="0">
                <a:ln w="0"/>
                <a:solidFill>
                  <a:schemeClr val="accent1"/>
                </a:solidFill>
                <a:effectLst>
                  <a:outerShdw blurRad="38100" dist="25400" dir="5400000" algn="ctr" rotWithShape="0">
                    <a:srgbClr val="6E747A">
                      <a:alpha val="43000"/>
                    </a:srgbClr>
                  </a:outerShdw>
                </a:effectLst>
              </a:rPr>
              <a:t>EDI data curator team</a:t>
            </a:r>
          </a:p>
        </p:txBody>
      </p:sp>
      <p:sp>
        <p:nvSpPr>
          <p:cNvPr id="7" name="Down Arrow 6">
            <a:extLst>
              <a:ext uri="{FF2B5EF4-FFF2-40B4-BE49-F238E27FC236}">
                <a16:creationId xmlns:a16="http://schemas.microsoft.com/office/drawing/2014/main" id="{8F5FFC16-9CD7-3A4F-97AB-E7F5572FDFD9}"/>
              </a:ext>
            </a:extLst>
          </p:cNvPr>
          <p:cNvSpPr/>
          <p:nvPr/>
        </p:nvSpPr>
        <p:spPr>
          <a:xfrm rot="17702092">
            <a:off x="4628705" y="6174563"/>
            <a:ext cx="471054" cy="55480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37D95490-2E80-AD46-BE62-FD84CBA73A12}"/>
              </a:ext>
            </a:extLst>
          </p:cNvPr>
          <p:cNvSpPr/>
          <p:nvPr/>
        </p:nvSpPr>
        <p:spPr>
          <a:xfrm rot="12536461">
            <a:off x="8606165" y="5802711"/>
            <a:ext cx="471054" cy="521411"/>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endParaRPr>
          </a:p>
        </p:txBody>
      </p:sp>
      <p:sp>
        <p:nvSpPr>
          <p:cNvPr id="15" name="Rectangle 14">
            <a:extLst>
              <a:ext uri="{FF2B5EF4-FFF2-40B4-BE49-F238E27FC236}">
                <a16:creationId xmlns:a16="http://schemas.microsoft.com/office/drawing/2014/main" id="{1F2D4B82-6AE3-E34B-A75B-BCB47EDE3087}"/>
              </a:ext>
            </a:extLst>
          </p:cNvPr>
          <p:cNvSpPr/>
          <p:nvPr/>
        </p:nvSpPr>
        <p:spPr>
          <a:xfrm>
            <a:off x="664290" y="3140717"/>
            <a:ext cx="6990346" cy="267938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4AC62BD5-FDBC-8640-B1FC-73575C1BCCDD}"/>
              </a:ext>
            </a:extLst>
          </p:cNvPr>
          <p:cNvSpPr txBox="1"/>
          <p:nvPr/>
        </p:nvSpPr>
        <p:spPr>
          <a:xfrm>
            <a:off x="2409141" y="5777138"/>
            <a:ext cx="3512949" cy="492443"/>
          </a:xfrm>
          <a:prstGeom prst="rect">
            <a:avLst/>
          </a:prstGeom>
          <a:noFill/>
        </p:spPr>
        <p:txBody>
          <a:bodyPr wrap="none" rtlCol="0">
            <a:spAutoFit/>
          </a:bodyPr>
          <a:lstStyle/>
          <a:p>
            <a:r>
              <a:rPr lang="en-US" sz="2600" b="1" dirty="0">
                <a:solidFill>
                  <a:srgbClr val="7030A0"/>
                </a:solidFill>
              </a:rPr>
              <a:t>IEP PI &amp; data managers</a:t>
            </a:r>
          </a:p>
        </p:txBody>
      </p:sp>
      <p:sp>
        <p:nvSpPr>
          <p:cNvPr id="17" name="TextBox 16">
            <a:extLst>
              <a:ext uri="{FF2B5EF4-FFF2-40B4-BE49-F238E27FC236}">
                <a16:creationId xmlns:a16="http://schemas.microsoft.com/office/drawing/2014/main" id="{9C6CCC34-B320-274F-81FD-A1AD5933CCC6}"/>
              </a:ext>
            </a:extLst>
          </p:cNvPr>
          <p:cNvSpPr txBox="1"/>
          <p:nvPr/>
        </p:nvSpPr>
        <p:spPr>
          <a:xfrm>
            <a:off x="7704360" y="1569061"/>
            <a:ext cx="755335" cy="1569660"/>
          </a:xfrm>
          <a:prstGeom prst="rect">
            <a:avLst/>
          </a:prstGeom>
          <a:noFill/>
        </p:spPr>
        <p:txBody>
          <a:bodyPr wrap="none" rtlCol="0">
            <a:spAutoFit/>
          </a:bodyPr>
          <a:lstStyle/>
          <a:p>
            <a:r>
              <a:rPr lang="en-US" sz="9600" b="1" dirty="0"/>
              <a:t>?</a:t>
            </a:r>
          </a:p>
        </p:txBody>
      </p:sp>
      <p:pic>
        <p:nvPicPr>
          <p:cNvPr id="18" name="Picture 2" descr="Environmental Data Initiative">
            <a:extLst>
              <a:ext uri="{FF2B5EF4-FFF2-40B4-BE49-F238E27FC236}">
                <a16:creationId xmlns:a16="http://schemas.microsoft.com/office/drawing/2014/main" id="{F1235525-90A3-E643-A8D9-6B99FD9A2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1055" y="286709"/>
            <a:ext cx="1109001" cy="110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765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56F8D-F923-4013-8187-71E85C7A55A7}"/>
              </a:ext>
            </a:extLst>
          </p:cNvPr>
          <p:cNvSpPr>
            <a:spLocks noGrp="1"/>
          </p:cNvSpPr>
          <p:nvPr>
            <p:ph type="title"/>
          </p:nvPr>
        </p:nvSpPr>
        <p:spPr>
          <a:xfrm>
            <a:off x="201825" y="-170067"/>
            <a:ext cx="10515600" cy="1325563"/>
          </a:xfrm>
        </p:spPr>
        <p:txBody>
          <a:bodyPr/>
          <a:lstStyle/>
          <a:p>
            <a:r>
              <a:rPr lang="en-US" dirty="0"/>
              <a:t>Data: QA/QC</a:t>
            </a:r>
          </a:p>
        </p:txBody>
      </p:sp>
      <p:sp>
        <p:nvSpPr>
          <p:cNvPr id="3" name="Content Placeholder 2">
            <a:extLst>
              <a:ext uri="{FF2B5EF4-FFF2-40B4-BE49-F238E27FC236}">
                <a16:creationId xmlns:a16="http://schemas.microsoft.com/office/drawing/2014/main" id="{C70E288A-4864-4B76-BC0D-1E4091732E5D}"/>
              </a:ext>
            </a:extLst>
          </p:cNvPr>
          <p:cNvSpPr>
            <a:spLocks noGrp="1"/>
          </p:cNvSpPr>
          <p:nvPr>
            <p:ph idx="1"/>
          </p:nvPr>
        </p:nvSpPr>
        <p:spPr>
          <a:xfrm>
            <a:off x="319216" y="944176"/>
            <a:ext cx="5669692" cy="4351338"/>
          </a:xfrm>
        </p:spPr>
        <p:txBody>
          <a:bodyPr>
            <a:normAutofit/>
          </a:bodyPr>
          <a:lstStyle/>
          <a:p>
            <a:r>
              <a:rPr lang="en-US" sz="2200" dirty="0"/>
              <a:t>Visual Inspections for outliers</a:t>
            </a:r>
          </a:p>
          <a:p>
            <a:r>
              <a:rPr lang="en-US" sz="2200" dirty="0"/>
              <a:t>Comparisons to nearest real-time data (Lisbon </a:t>
            </a:r>
            <a:r>
              <a:rPr lang="en-US" sz="2200" dirty="0" err="1"/>
              <a:t>sonde</a:t>
            </a:r>
            <a:r>
              <a:rPr lang="en-US" sz="2200" dirty="0"/>
              <a:t>)</a:t>
            </a:r>
          </a:p>
          <a:p>
            <a:r>
              <a:rPr lang="en-US" sz="2200" dirty="0"/>
              <a:t>Data cleaning and corrections</a:t>
            </a:r>
          </a:p>
        </p:txBody>
      </p:sp>
      <p:graphicFrame>
        <p:nvGraphicFramePr>
          <p:cNvPr id="4" name="Object 3">
            <a:extLst>
              <a:ext uri="{FF2B5EF4-FFF2-40B4-BE49-F238E27FC236}">
                <a16:creationId xmlns:a16="http://schemas.microsoft.com/office/drawing/2014/main" id="{B3A3FA85-F016-4792-A1C2-581296355C97}"/>
              </a:ext>
            </a:extLst>
          </p:cNvPr>
          <p:cNvGraphicFramePr>
            <a:graphicFrameLocks noChangeAspect="1"/>
          </p:cNvGraphicFramePr>
          <p:nvPr>
            <p:extLst/>
          </p:nvPr>
        </p:nvGraphicFramePr>
        <p:xfrm>
          <a:off x="236837" y="2692378"/>
          <a:ext cx="5222788" cy="4035790"/>
        </p:xfrm>
        <a:graphic>
          <a:graphicData uri="http://schemas.openxmlformats.org/presentationml/2006/ole">
            <mc:AlternateContent xmlns:mc="http://schemas.openxmlformats.org/markup-compatibility/2006">
              <mc:Choice xmlns:v="urn:schemas-microsoft-com:vml" Requires="v">
                <p:oleObj spid="_x0000_s1027" name="Acrobat Document" r:id="rId3" imgW="7543633" imgH="5829300" progId="Acrobat.Document.2017">
                  <p:embed/>
                </p:oleObj>
              </mc:Choice>
              <mc:Fallback>
                <p:oleObj name="Acrobat Document" r:id="rId3" imgW="7543633" imgH="5829300" progId="Acrobat.Document.2017">
                  <p:embed/>
                  <p:pic>
                    <p:nvPicPr>
                      <p:cNvPr id="4" name="Object 3">
                        <a:extLst>
                          <a:ext uri="{FF2B5EF4-FFF2-40B4-BE49-F238E27FC236}">
                            <a16:creationId xmlns:a16="http://schemas.microsoft.com/office/drawing/2014/main" id="{B3A3FA85-F016-4792-A1C2-581296355C97}"/>
                          </a:ext>
                        </a:extLst>
                      </p:cNvPr>
                      <p:cNvPicPr/>
                      <p:nvPr/>
                    </p:nvPicPr>
                    <p:blipFill>
                      <a:blip r:embed="rId4"/>
                      <a:stretch>
                        <a:fillRect/>
                      </a:stretch>
                    </p:blipFill>
                    <p:spPr>
                      <a:xfrm>
                        <a:off x="236837" y="2692378"/>
                        <a:ext cx="5222788" cy="403579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81CC87FD-D5AB-47B6-B249-9290D2D20B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9654" y="787398"/>
            <a:ext cx="6413410" cy="5679304"/>
          </a:xfrm>
          <a:prstGeom prst="rect">
            <a:avLst/>
          </a:prstGeom>
        </p:spPr>
      </p:pic>
      <p:pic>
        <p:nvPicPr>
          <p:cNvPr id="7" name="Picture 6">
            <a:extLst>
              <a:ext uri="{FF2B5EF4-FFF2-40B4-BE49-F238E27FC236}">
                <a16:creationId xmlns:a16="http://schemas.microsoft.com/office/drawing/2014/main" id="{D26E6242-74AE-724F-8324-2C56A1D873A1}"/>
              </a:ext>
            </a:extLst>
          </p:cNvPr>
          <p:cNvPicPr>
            <a:picLocks noChangeAspect="1"/>
          </p:cNvPicPr>
          <p:nvPr/>
        </p:nvPicPr>
        <p:blipFill>
          <a:blip r:embed="rId6"/>
          <a:stretch>
            <a:fillRect/>
          </a:stretch>
        </p:blipFill>
        <p:spPr>
          <a:xfrm>
            <a:off x="10256597" y="6136867"/>
            <a:ext cx="1741713" cy="608217"/>
          </a:xfrm>
          <a:prstGeom prst="rect">
            <a:avLst/>
          </a:prstGeom>
        </p:spPr>
      </p:pic>
    </p:spTree>
    <p:extLst>
      <p:ext uri="{BB962C8B-B14F-4D97-AF65-F5344CB8AC3E}">
        <p14:creationId xmlns:p14="http://schemas.microsoft.com/office/powerpoint/2010/main" val="463673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35512-1F3F-429A-8839-1F406B2E4520}"/>
              </a:ext>
            </a:extLst>
          </p:cNvPr>
          <p:cNvSpPr>
            <a:spLocks noGrp="1"/>
          </p:cNvSpPr>
          <p:nvPr>
            <p:ph type="title"/>
          </p:nvPr>
        </p:nvSpPr>
        <p:spPr>
          <a:xfrm>
            <a:off x="381000" y="365124"/>
            <a:ext cx="7211291" cy="1325563"/>
          </a:xfrm>
        </p:spPr>
        <p:txBody>
          <a:bodyPr/>
          <a:lstStyle/>
          <a:p>
            <a:r>
              <a:rPr lang="en-US" dirty="0"/>
              <a:t>YouTube video &amp; </a:t>
            </a:r>
            <a:r>
              <a:rPr lang="en-US" dirty="0" err="1"/>
              <a:t>Github</a:t>
            </a:r>
            <a:r>
              <a:rPr lang="en-US" dirty="0"/>
              <a:t> resources</a:t>
            </a:r>
          </a:p>
        </p:txBody>
      </p:sp>
      <p:sp>
        <p:nvSpPr>
          <p:cNvPr id="3" name="Content Placeholder 2">
            <a:extLst>
              <a:ext uri="{FF2B5EF4-FFF2-40B4-BE49-F238E27FC236}">
                <a16:creationId xmlns:a16="http://schemas.microsoft.com/office/drawing/2014/main" id="{F41A717F-8D48-4487-951A-BD608016B4EC}"/>
              </a:ext>
            </a:extLst>
          </p:cNvPr>
          <p:cNvSpPr>
            <a:spLocks noGrp="1"/>
          </p:cNvSpPr>
          <p:nvPr>
            <p:ph idx="1"/>
          </p:nvPr>
        </p:nvSpPr>
        <p:spPr>
          <a:xfrm>
            <a:off x="741217" y="2306494"/>
            <a:ext cx="5300353" cy="4351338"/>
          </a:xfrm>
        </p:spPr>
        <p:txBody>
          <a:bodyPr>
            <a:normAutofit/>
          </a:bodyPr>
          <a:lstStyle/>
          <a:p>
            <a:r>
              <a:rPr lang="en-US" sz="2400" dirty="0"/>
              <a:t>The EDI metadata template (55 min)</a:t>
            </a:r>
          </a:p>
          <a:p>
            <a:r>
              <a:rPr lang="en-US" sz="2400" dirty="0"/>
              <a:t>What are metadata and metadata structures? (1:12 h)</a:t>
            </a:r>
          </a:p>
          <a:p>
            <a:r>
              <a:rPr lang="en-US" sz="2400" dirty="0"/>
              <a:t>Make metadata with EML assembly line (43 min)</a:t>
            </a:r>
          </a:p>
          <a:p>
            <a:r>
              <a:rPr lang="en-US" sz="2400" dirty="0"/>
              <a:t>Clean taxonomy data with </a:t>
            </a:r>
            <a:r>
              <a:rPr lang="en-US" sz="2400" dirty="0" err="1"/>
              <a:t>taxonomyCleanr</a:t>
            </a:r>
            <a:r>
              <a:rPr lang="en-US" sz="2400" dirty="0"/>
              <a:t> R package (33 min)</a:t>
            </a:r>
          </a:p>
        </p:txBody>
      </p:sp>
      <p:pic>
        <p:nvPicPr>
          <p:cNvPr id="4" name="Picture 3">
            <a:extLst>
              <a:ext uri="{FF2B5EF4-FFF2-40B4-BE49-F238E27FC236}">
                <a16:creationId xmlns:a16="http://schemas.microsoft.com/office/drawing/2014/main" id="{8F4E403B-A049-1743-8BEE-DC07BD3A8C06}"/>
              </a:ext>
            </a:extLst>
          </p:cNvPr>
          <p:cNvPicPr>
            <a:picLocks noChangeAspect="1"/>
          </p:cNvPicPr>
          <p:nvPr/>
        </p:nvPicPr>
        <p:blipFill>
          <a:blip r:embed="rId3"/>
          <a:stretch>
            <a:fillRect/>
          </a:stretch>
        </p:blipFill>
        <p:spPr>
          <a:xfrm>
            <a:off x="7232074" y="25653"/>
            <a:ext cx="4959926" cy="6832347"/>
          </a:xfrm>
          <a:prstGeom prst="rect">
            <a:avLst/>
          </a:prstGeom>
        </p:spPr>
      </p:pic>
      <p:sp>
        <p:nvSpPr>
          <p:cNvPr id="5" name="TextBox 4">
            <a:extLst>
              <a:ext uri="{FF2B5EF4-FFF2-40B4-BE49-F238E27FC236}">
                <a16:creationId xmlns:a16="http://schemas.microsoft.com/office/drawing/2014/main" id="{E1C9C10F-8748-A34B-9D0D-E8326977FF60}"/>
              </a:ext>
            </a:extLst>
          </p:cNvPr>
          <p:cNvSpPr txBox="1"/>
          <p:nvPr/>
        </p:nvSpPr>
        <p:spPr>
          <a:xfrm>
            <a:off x="9587346" y="597019"/>
            <a:ext cx="2257349" cy="430887"/>
          </a:xfrm>
          <a:prstGeom prst="rect">
            <a:avLst/>
          </a:prstGeom>
          <a:noFill/>
        </p:spPr>
        <p:txBody>
          <a:bodyPr wrap="none" rtlCol="0">
            <a:spAutoFit/>
          </a:bodyPr>
          <a:lstStyle/>
          <a:p>
            <a:r>
              <a:rPr lang="en-US" sz="2200" b="1" dirty="0" err="1"/>
              <a:t>EMLassemblyLine</a:t>
            </a:r>
            <a:endParaRPr lang="en-US" sz="2200" b="1" dirty="0"/>
          </a:p>
        </p:txBody>
      </p:sp>
      <p:sp>
        <p:nvSpPr>
          <p:cNvPr id="7" name="Rectangle 6">
            <a:extLst>
              <a:ext uri="{FF2B5EF4-FFF2-40B4-BE49-F238E27FC236}">
                <a16:creationId xmlns:a16="http://schemas.microsoft.com/office/drawing/2014/main" id="{E3D6615C-4607-BE4E-B9DC-F52F3272A6BB}"/>
              </a:ext>
            </a:extLst>
          </p:cNvPr>
          <p:cNvSpPr/>
          <p:nvPr/>
        </p:nvSpPr>
        <p:spPr>
          <a:xfrm>
            <a:off x="964397" y="6288500"/>
            <a:ext cx="4535857" cy="369332"/>
          </a:xfrm>
          <a:prstGeom prst="rect">
            <a:avLst/>
          </a:prstGeom>
        </p:spPr>
        <p:txBody>
          <a:bodyPr wrap="none">
            <a:spAutoFit/>
          </a:bodyPr>
          <a:lstStyle/>
          <a:p>
            <a:r>
              <a:rPr lang="en-US" dirty="0">
                <a:solidFill>
                  <a:srgbClr val="444340"/>
                </a:solidFill>
                <a:latin typeface="Gentium Book Basic"/>
              </a:rPr>
              <a:t>(</a:t>
            </a:r>
            <a:r>
              <a:rPr lang="en-US" u="sng" dirty="0">
                <a:solidFill>
                  <a:srgbClr val="B64F00"/>
                </a:solidFill>
                <a:latin typeface="Gentium Book Basic"/>
                <a:hlinkClick r:id="rId4"/>
              </a:rPr>
              <a:t>https://github.com/EDIorg/EMLassemblyline</a:t>
            </a:r>
            <a:r>
              <a:rPr lang="en-US" dirty="0">
                <a:solidFill>
                  <a:srgbClr val="444340"/>
                </a:solidFill>
                <a:latin typeface="Gentium Book Basic"/>
              </a:rPr>
              <a:t>)</a:t>
            </a:r>
            <a:endParaRPr lang="en-US" dirty="0"/>
          </a:p>
        </p:txBody>
      </p:sp>
      <p:sp>
        <p:nvSpPr>
          <p:cNvPr id="9" name="Curved Right Arrow 8">
            <a:extLst>
              <a:ext uri="{FF2B5EF4-FFF2-40B4-BE49-F238E27FC236}">
                <a16:creationId xmlns:a16="http://schemas.microsoft.com/office/drawing/2014/main" id="{CE4C2087-436E-B340-A89A-0F1DBB1C92E6}"/>
              </a:ext>
            </a:extLst>
          </p:cNvPr>
          <p:cNvSpPr/>
          <p:nvPr/>
        </p:nvSpPr>
        <p:spPr>
          <a:xfrm>
            <a:off x="7224898" y="1327632"/>
            <a:ext cx="734786" cy="1405051"/>
          </a:xfrm>
          <a:prstGeom prst="curved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urved Right Arrow 10">
            <a:extLst>
              <a:ext uri="{FF2B5EF4-FFF2-40B4-BE49-F238E27FC236}">
                <a16:creationId xmlns:a16="http://schemas.microsoft.com/office/drawing/2014/main" id="{CB212E3B-1A4F-7049-ACFA-0D8B72D14A55}"/>
              </a:ext>
            </a:extLst>
          </p:cNvPr>
          <p:cNvSpPr/>
          <p:nvPr/>
        </p:nvSpPr>
        <p:spPr>
          <a:xfrm rot="10423307">
            <a:off x="8824606" y="1218775"/>
            <a:ext cx="734786" cy="1405051"/>
          </a:xfrm>
          <a:prstGeom prst="curved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83002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853A-D4A5-4BEF-B06E-91225D188D49}"/>
              </a:ext>
            </a:extLst>
          </p:cNvPr>
          <p:cNvSpPr>
            <a:spLocks noGrp="1"/>
          </p:cNvSpPr>
          <p:nvPr>
            <p:ph type="title"/>
          </p:nvPr>
        </p:nvSpPr>
        <p:spPr>
          <a:xfrm>
            <a:off x="181326" y="-94446"/>
            <a:ext cx="10515600" cy="1325563"/>
          </a:xfrm>
        </p:spPr>
        <p:txBody>
          <a:bodyPr/>
          <a:lstStyle/>
          <a:p>
            <a:r>
              <a:rPr lang="en-US" dirty="0"/>
              <a:t>Development of Metadata</a:t>
            </a:r>
          </a:p>
        </p:txBody>
      </p:sp>
      <p:sp>
        <p:nvSpPr>
          <p:cNvPr id="3" name="Content Placeholder 2">
            <a:extLst>
              <a:ext uri="{FF2B5EF4-FFF2-40B4-BE49-F238E27FC236}">
                <a16:creationId xmlns:a16="http://schemas.microsoft.com/office/drawing/2014/main" id="{DB06648B-956E-412E-BD30-66854C2DC8FB}"/>
              </a:ext>
            </a:extLst>
          </p:cNvPr>
          <p:cNvSpPr>
            <a:spLocks noGrp="1"/>
          </p:cNvSpPr>
          <p:nvPr>
            <p:ph idx="1"/>
          </p:nvPr>
        </p:nvSpPr>
        <p:spPr>
          <a:xfrm>
            <a:off x="294503" y="1504349"/>
            <a:ext cx="4458729" cy="4351338"/>
          </a:xfrm>
        </p:spPr>
        <p:txBody>
          <a:bodyPr>
            <a:normAutofit/>
          </a:bodyPr>
          <a:lstStyle/>
          <a:p>
            <a:r>
              <a:rPr lang="en-US" sz="2200" dirty="0"/>
              <a:t>EDI metadata template with IEP alterations</a:t>
            </a:r>
          </a:p>
          <a:p>
            <a:r>
              <a:rPr lang="en-US" sz="2200" dirty="0"/>
              <a:t>Discuss changes to template based on </a:t>
            </a:r>
            <a:r>
              <a:rPr lang="en-US" sz="2200" dirty="0" err="1"/>
              <a:t>EDIassemblyline</a:t>
            </a:r>
            <a:r>
              <a:rPr lang="en-US" sz="2200" dirty="0"/>
              <a:t>, other uploads, and reduce complexity.</a:t>
            </a:r>
          </a:p>
        </p:txBody>
      </p:sp>
      <p:pic>
        <p:nvPicPr>
          <p:cNvPr id="5" name="Picture 4">
            <a:extLst>
              <a:ext uri="{FF2B5EF4-FFF2-40B4-BE49-F238E27FC236}">
                <a16:creationId xmlns:a16="http://schemas.microsoft.com/office/drawing/2014/main" id="{CDF6C9F0-F079-4786-9821-5A5585D93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301" y="1028700"/>
            <a:ext cx="6319602" cy="5516263"/>
          </a:xfrm>
          <a:prstGeom prst="rect">
            <a:avLst/>
          </a:prstGeom>
        </p:spPr>
      </p:pic>
      <p:sp>
        <p:nvSpPr>
          <p:cNvPr id="6" name="Content Placeholder 2">
            <a:extLst>
              <a:ext uri="{FF2B5EF4-FFF2-40B4-BE49-F238E27FC236}">
                <a16:creationId xmlns:a16="http://schemas.microsoft.com/office/drawing/2014/main" id="{5A5BB43E-5B95-4C42-8AF4-D9681C7C734E}"/>
              </a:ext>
            </a:extLst>
          </p:cNvPr>
          <p:cNvSpPr txBox="1">
            <a:spLocks/>
          </p:cNvSpPr>
          <p:nvPr/>
        </p:nvSpPr>
        <p:spPr>
          <a:xfrm>
            <a:off x="807121" y="3819080"/>
            <a:ext cx="11577400" cy="65696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600" b="1" dirty="0">
                <a:solidFill>
                  <a:srgbClr val="7030A0"/>
                </a:solidFill>
                <a:effectLst>
                  <a:innerShdw blurRad="63500" dist="50800" dir="13500000">
                    <a:prstClr val="black"/>
                  </a:innerShdw>
                </a:effectLst>
              </a:rPr>
              <a:t>16 steps of </a:t>
            </a:r>
            <a:r>
              <a:rPr lang="en-US" sz="6600" b="1" dirty="0" err="1">
                <a:solidFill>
                  <a:srgbClr val="7030A0"/>
                </a:solidFill>
                <a:effectLst>
                  <a:innerShdw blurRad="63500" dist="50800" dir="13500000">
                    <a:prstClr val="black"/>
                  </a:innerShdw>
                </a:effectLst>
              </a:rPr>
              <a:t>EMLassemblyLine</a:t>
            </a:r>
            <a:endParaRPr lang="en-US" sz="6600" b="1" dirty="0">
              <a:solidFill>
                <a:srgbClr val="7030A0"/>
              </a:solidFill>
              <a:effectLst>
                <a:innerShdw blurRad="63500" dist="50800" dir="13500000">
                  <a:prstClr val="black"/>
                </a:innerShdw>
              </a:effectLst>
            </a:endParaRPr>
          </a:p>
        </p:txBody>
      </p:sp>
      <p:pic>
        <p:nvPicPr>
          <p:cNvPr id="4" name="Picture 3">
            <a:extLst>
              <a:ext uri="{FF2B5EF4-FFF2-40B4-BE49-F238E27FC236}">
                <a16:creationId xmlns:a16="http://schemas.microsoft.com/office/drawing/2014/main" id="{CE475442-B908-AD42-82C9-9CA2D0FFDDC9}"/>
              </a:ext>
            </a:extLst>
          </p:cNvPr>
          <p:cNvPicPr>
            <a:picLocks noChangeAspect="1"/>
          </p:cNvPicPr>
          <p:nvPr/>
        </p:nvPicPr>
        <p:blipFill>
          <a:blip r:embed="rId3"/>
          <a:stretch>
            <a:fillRect/>
          </a:stretch>
        </p:blipFill>
        <p:spPr>
          <a:xfrm>
            <a:off x="10842525" y="251229"/>
            <a:ext cx="883778" cy="868136"/>
          </a:xfrm>
          <a:prstGeom prst="rect">
            <a:avLst/>
          </a:prstGeom>
        </p:spPr>
      </p:pic>
    </p:spTree>
    <p:extLst>
      <p:ext uri="{BB962C8B-B14F-4D97-AF65-F5344CB8AC3E}">
        <p14:creationId xmlns:p14="http://schemas.microsoft.com/office/powerpoint/2010/main" val="191307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EF19-6048-4185-A4C4-FBEAF1CA1473}"/>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pic>
        <p:nvPicPr>
          <p:cNvPr id="5" name="Picture 4">
            <a:extLst>
              <a:ext uri="{FF2B5EF4-FFF2-40B4-BE49-F238E27FC236}">
                <a16:creationId xmlns:a16="http://schemas.microsoft.com/office/drawing/2014/main" id="{569222FE-9156-0C4B-B43E-30DB1DE80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154" y="1325563"/>
            <a:ext cx="5180093" cy="4862944"/>
          </a:xfrm>
          <a:prstGeom prst="rect">
            <a:avLst/>
          </a:prstGeom>
        </p:spPr>
      </p:pic>
      <p:sp>
        <p:nvSpPr>
          <p:cNvPr id="10" name="Rectangle 9">
            <a:extLst>
              <a:ext uri="{FF2B5EF4-FFF2-40B4-BE49-F238E27FC236}">
                <a16:creationId xmlns:a16="http://schemas.microsoft.com/office/drawing/2014/main" id="{83977540-3189-A042-933A-C65BAF008E27}"/>
              </a:ext>
            </a:extLst>
          </p:cNvPr>
          <p:cNvSpPr/>
          <p:nvPr/>
        </p:nvSpPr>
        <p:spPr>
          <a:xfrm>
            <a:off x="252747" y="2067051"/>
            <a:ext cx="5153334" cy="1185517"/>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2: Move your dataset to the directory</a:t>
            </a:r>
          </a:p>
          <a:p>
            <a:pPr marL="342900" indent="-342900">
              <a:lnSpc>
                <a:spcPct val="107000"/>
              </a:lnSpc>
              <a:spcBef>
                <a:spcPts val="1800"/>
              </a:spcBef>
              <a:spcAft>
                <a:spcPts val="1200"/>
              </a:spcAft>
              <a:buFont typeface="Arial" panose="020B0604020202020204" pitchFamily="34" charset="0"/>
              <a:buChar char="•"/>
            </a:pPr>
            <a:r>
              <a:rPr lang="en-US" sz="2200" dirty="0">
                <a:solidFill>
                  <a:srgbClr val="24292E"/>
                </a:solidFill>
                <a:effectLst/>
                <a:latin typeface="Segoe UI"/>
                <a:ea typeface="Calibri" panose="020F0502020204030204" pitchFamily="34" charset="0"/>
                <a:cs typeface="Times New Roman" panose="02020603050405020304" pitchFamily="18" charset="0"/>
              </a:rPr>
              <a:t>Should be final tables ready to publish</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1774079E-9538-5248-BDBA-CF168740A016}"/>
              </a:ext>
            </a:extLst>
          </p:cNvPr>
          <p:cNvSpPr/>
          <p:nvPr/>
        </p:nvSpPr>
        <p:spPr>
          <a:xfrm>
            <a:off x="252747" y="1325563"/>
            <a:ext cx="5499326"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1: Create a working directory for dataset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228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EF19-6048-4185-A4C4-FBEAF1CA1473}"/>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sp>
        <p:nvSpPr>
          <p:cNvPr id="10" name="Rectangle 9">
            <a:extLst>
              <a:ext uri="{FF2B5EF4-FFF2-40B4-BE49-F238E27FC236}">
                <a16:creationId xmlns:a16="http://schemas.microsoft.com/office/drawing/2014/main" id="{83977540-3189-A042-933A-C65BAF008E27}"/>
              </a:ext>
            </a:extLst>
          </p:cNvPr>
          <p:cNvSpPr/>
          <p:nvPr/>
        </p:nvSpPr>
        <p:spPr>
          <a:xfrm>
            <a:off x="266762" y="1050989"/>
            <a:ext cx="5087290"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3: Select an Intellectual rights license</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5DF759F1-FD7D-3B44-B3E7-B8F4413ECFD5}"/>
              </a:ext>
            </a:extLst>
          </p:cNvPr>
          <p:cNvSpPr/>
          <p:nvPr/>
        </p:nvSpPr>
        <p:spPr>
          <a:xfrm>
            <a:off x="266762" y="1559663"/>
            <a:ext cx="11730605" cy="4614340"/>
          </a:xfrm>
          <a:prstGeom prst="rect">
            <a:avLst/>
          </a:prstGeom>
        </p:spPr>
        <p:txBody>
          <a:bodyPr wrap="square">
            <a:spAutoFit/>
          </a:bodyPr>
          <a:lstStyle/>
          <a:p>
            <a:pPr>
              <a:lnSpc>
                <a:spcPct val="107000"/>
              </a:lnSpc>
            </a:pPr>
            <a:r>
              <a:rPr lang="en-US" sz="1400" dirty="0">
                <a:solidFill>
                  <a:srgbClr val="24292E"/>
                </a:solidFill>
                <a:latin typeface="Segoe UI"/>
                <a:ea typeface="Times New Roman" panose="02020603050405020304" pitchFamily="18" charset="0"/>
                <a:cs typeface="Times New Roman" panose="02020603050405020304" pitchFamily="18" charset="0"/>
              </a:rPr>
              <a:t>There are 2 options for intellectual rights licenses: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mj-lt"/>
              <a:buAutoNum type="arabicPeriod"/>
              <a:tabLst>
                <a:tab pos="457200" algn="l"/>
              </a:tabLst>
            </a:pPr>
            <a:r>
              <a:rPr lang="en-US" sz="1400" b="1" dirty="0">
                <a:solidFill>
                  <a:srgbClr val="24292E"/>
                </a:solidFill>
                <a:latin typeface="Segoe UI"/>
                <a:ea typeface="Times New Roman" panose="02020603050405020304" pitchFamily="18" charset="0"/>
                <a:cs typeface="Times New Roman" panose="02020603050405020304" pitchFamily="18" charset="0"/>
              </a:rPr>
              <a:t>CC0</a:t>
            </a:r>
            <a:r>
              <a:rPr lang="en-US" sz="1400" dirty="0">
                <a:solidFill>
                  <a:srgbClr val="24292E"/>
                </a:solidFill>
                <a:latin typeface="Segoe UI"/>
                <a:ea typeface="Times New Roman" panose="02020603050405020304" pitchFamily="18" charset="0"/>
                <a:cs typeface="Times New Roman" panose="02020603050405020304" pitchFamily="18" charset="0"/>
              </a:rPr>
              <a:t> the most </a:t>
            </a:r>
            <a:r>
              <a:rPr lang="en-US" sz="1400" dirty="0" err="1">
                <a:solidFill>
                  <a:srgbClr val="24292E"/>
                </a:solidFill>
                <a:latin typeface="Segoe UI"/>
                <a:ea typeface="Times New Roman" panose="02020603050405020304" pitchFamily="18" charset="0"/>
                <a:cs typeface="Times New Roman" panose="02020603050405020304" pitchFamily="18" charset="0"/>
              </a:rPr>
              <a:t>accomodating</a:t>
            </a:r>
            <a:r>
              <a:rPr lang="en-US" sz="1400" dirty="0">
                <a:solidFill>
                  <a:srgbClr val="24292E"/>
                </a:solidFill>
                <a:latin typeface="Segoe UI"/>
                <a:ea typeface="Times New Roman" panose="02020603050405020304" pitchFamily="18" charset="0"/>
                <a:cs typeface="Times New Roman" panose="02020603050405020304" pitchFamily="18" charset="0"/>
              </a:rPr>
              <a:t> of data reuse ... This data package is released to the “public domain” under Creative Commons CC0 1.0 “No Rights Reserved” (see: </a:t>
            </a:r>
            <a:r>
              <a:rPr lang="en-US" sz="1400" dirty="0">
                <a:solidFill>
                  <a:srgbClr val="0366D6"/>
                </a:solidFill>
                <a:latin typeface="Segoe UI"/>
                <a:ea typeface="Times New Roman" panose="02020603050405020304" pitchFamily="18" charset="0"/>
                <a:cs typeface="Times New Roman" panose="02020603050405020304" pitchFamily="18" charset="0"/>
                <a:hlinkClick r:id="rId3"/>
              </a:rPr>
              <a:t>https://creativecommons.org/publicdomain/zero/1.0/</a:t>
            </a:r>
            <a:r>
              <a:rPr lang="en-US" sz="1400" dirty="0">
                <a:solidFill>
                  <a:srgbClr val="24292E"/>
                </a:solidFill>
                <a:latin typeface="Segoe UI"/>
                <a:ea typeface="Times New Roman" panose="02020603050405020304" pitchFamily="18" charset="0"/>
                <a:cs typeface="Times New Roman" panose="02020603050405020304" pitchFamily="18" charset="0"/>
              </a:rPr>
              <a:t>). It is considered professional etiquette to provide attribution of the original work if this data package is shared in whole or by individual components. A generic citation is provided for this data package on the website </a:t>
            </a:r>
            <a:r>
              <a:rPr lang="en-US" sz="1400" dirty="0">
                <a:solidFill>
                  <a:srgbClr val="0366D6"/>
                </a:solidFill>
                <a:latin typeface="Segoe UI"/>
                <a:ea typeface="Times New Roman" panose="02020603050405020304" pitchFamily="18" charset="0"/>
                <a:cs typeface="Times New Roman" panose="02020603050405020304" pitchFamily="18" charset="0"/>
                <a:hlinkClick r:id="rId4"/>
              </a:rPr>
              <a:t>https://portal.edirepository.org</a:t>
            </a:r>
            <a:r>
              <a:rPr lang="en-US" sz="1400" dirty="0">
                <a:solidFill>
                  <a:srgbClr val="24292E"/>
                </a:solidFill>
                <a:latin typeface="Segoe UI"/>
                <a:ea typeface="Times New Roman" panose="02020603050405020304" pitchFamily="18" charset="0"/>
                <a:cs typeface="Times New Roman" panose="02020603050405020304" pitchFamily="18" charset="0"/>
              </a:rPr>
              <a:t> (herein “website”) in the summary metadata page. Communication (and collaboration) with the creators of this data package is recommended to prevent duplicate research or publication. This data package (and its components) is made available “as is” and with no warranty of accuracy or fitness for use. The creators of this data package and the website shall not be liable for any damages resulting from misinterpretation or misuse of the data package or its components. Periodic updates of this data package may be available from the website. Thank you.</a:t>
            </a:r>
            <a:endParaRPr lang="en-US" sz="1400"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1200"/>
              </a:spcBef>
              <a:spcAft>
                <a:spcPts val="1200"/>
              </a:spcAft>
              <a:buFont typeface="+mj-lt"/>
              <a:buAutoNum type="arabicPeriod"/>
              <a:tabLst>
                <a:tab pos="457200" algn="l"/>
              </a:tabLst>
            </a:pPr>
            <a:r>
              <a:rPr lang="en-US" sz="1400" b="1" dirty="0">
                <a:solidFill>
                  <a:srgbClr val="24292E"/>
                </a:solidFill>
                <a:latin typeface="Segoe UI"/>
                <a:ea typeface="Times New Roman" panose="02020603050405020304" pitchFamily="18" charset="0"/>
                <a:cs typeface="Times New Roman" panose="02020603050405020304" pitchFamily="18" charset="0"/>
              </a:rPr>
              <a:t>CCBY</a:t>
            </a:r>
            <a:r>
              <a:rPr lang="en-US" sz="1400" dirty="0">
                <a:solidFill>
                  <a:srgbClr val="24292E"/>
                </a:solidFill>
                <a:latin typeface="Segoe UI"/>
                <a:ea typeface="Times New Roman" panose="02020603050405020304" pitchFamily="18" charset="0"/>
                <a:cs typeface="Times New Roman" panose="02020603050405020304" pitchFamily="18" charset="0"/>
              </a:rPr>
              <a:t> requires attribution ... This information is released under the Creative Commons license - Attribution - CC BY (</a:t>
            </a:r>
            <a:r>
              <a:rPr lang="en-US" sz="1400" dirty="0">
                <a:solidFill>
                  <a:srgbClr val="0366D6"/>
                </a:solidFill>
                <a:latin typeface="Segoe UI"/>
                <a:ea typeface="Times New Roman" panose="02020603050405020304" pitchFamily="18" charset="0"/>
                <a:cs typeface="Times New Roman" panose="02020603050405020304" pitchFamily="18" charset="0"/>
                <a:hlinkClick r:id="rId5"/>
              </a:rPr>
              <a:t>https://creativecommons.org/licenses/by/4.0/</a:t>
            </a:r>
            <a:r>
              <a:rPr lang="en-US" sz="1400" dirty="0">
                <a:solidFill>
                  <a:srgbClr val="24292E"/>
                </a:solidFill>
                <a:latin typeface="Segoe UI"/>
                <a:ea typeface="Times New Roman" panose="02020603050405020304" pitchFamily="18" charset="0"/>
                <a:cs typeface="Times New Roman" panose="02020603050405020304" pitchFamily="18" charset="0"/>
              </a:rPr>
              <a:t>). The consumer of these data ("Data User" herein) is required to cite it appropriately in any publication that results from its use. The Data User should realize that these data may be actively used by others for ongoing research and that coordination may be necessary to prevent duplicate publication. The Data User is urged to contact the authors of these data if any questions about methodology or results occur. Where appropriate, the Data User is encouraged to consider collaboration or co-authorship with the authors. The Data User should realize that misinterpretation of data may occur if used out of context of the original study. While substantial efforts are made to ensure the accuracy of data and associated documentation, complete accuracy of data sets cannot be guaranteed. All data are made available "as is." The Data User should be aware, however, that data are updated periodically and it is the responsibility of the Data User to check for new versions of the data. The data authors and the repository where these data were obtained shall not be liable for damages resulting from any use or misinterpretation of the data. Thank you.</a:t>
            </a:r>
            <a:endParaRPr lang="en-US" sz="1400"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30C887D-1289-A049-BB4C-BA71219068C7}"/>
              </a:ext>
            </a:extLst>
          </p:cNvPr>
          <p:cNvSpPr txBox="1"/>
          <p:nvPr/>
        </p:nvSpPr>
        <p:spPr>
          <a:xfrm>
            <a:off x="3593826" y="6244095"/>
            <a:ext cx="4782463" cy="369332"/>
          </a:xfrm>
          <a:prstGeom prst="rect">
            <a:avLst/>
          </a:prstGeom>
          <a:noFill/>
        </p:spPr>
        <p:txBody>
          <a:bodyPr wrap="none" rtlCol="0">
            <a:spAutoFit/>
          </a:bodyPr>
          <a:lstStyle/>
          <a:p>
            <a:r>
              <a:rPr lang="en-US" b="1" dirty="0">
                <a:solidFill>
                  <a:srgbClr val="7030A0"/>
                </a:solidFill>
              </a:rPr>
              <a:t>Should IEP make a customized CC by statement?</a:t>
            </a:r>
          </a:p>
        </p:txBody>
      </p:sp>
    </p:spTree>
    <p:extLst>
      <p:ext uri="{BB962C8B-B14F-4D97-AF65-F5344CB8AC3E}">
        <p14:creationId xmlns:p14="http://schemas.microsoft.com/office/powerpoint/2010/main" val="3240067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EF19-6048-4185-A4C4-FBEAF1CA1473}"/>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pic>
        <p:nvPicPr>
          <p:cNvPr id="5" name="Picture 4">
            <a:extLst>
              <a:ext uri="{FF2B5EF4-FFF2-40B4-BE49-F238E27FC236}">
                <a16:creationId xmlns:a16="http://schemas.microsoft.com/office/drawing/2014/main" id="{569222FE-9156-0C4B-B43E-30DB1DE80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4965" y="1154677"/>
            <a:ext cx="5703229" cy="5354051"/>
          </a:xfrm>
          <a:prstGeom prst="rect">
            <a:avLst/>
          </a:prstGeom>
        </p:spPr>
      </p:pic>
      <p:sp>
        <p:nvSpPr>
          <p:cNvPr id="3" name="Rectangle 2">
            <a:extLst>
              <a:ext uri="{FF2B5EF4-FFF2-40B4-BE49-F238E27FC236}">
                <a16:creationId xmlns:a16="http://schemas.microsoft.com/office/drawing/2014/main" id="{FC213862-61F8-CC4F-AAB9-4CB2059DA851}"/>
              </a:ext>
            </a:extLst>
          </p:cNvPr>
          <p:cNvSpPr/>
          <p:nvPr/>
        </p:nvSpPr>
        <p:spPr>
          <a:xfrm>
            <a:off x="331755" y="1154677"/>
            <a:ext cx="8863445" cy="2204001"/>
          </a:xfrm>
          <a:prstGeom prst="rect">
            <a:avLst/>
          </a:prstGeom>
        </p:spPr>
        <p:txBody>
          <a:bodyPr wrap="squar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4: Identify the types of data in your dataset</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itchFamily="2" charset="2"/>
              <a:buChar char=""/>
              <a:tabLst>
                <a:tab pos="457200" algn="l"/>
              </a:tabLst>
            </a:pPr>
            <a:r>
              <a:rPr lang="en-US" dirty="0">
                <a:solidFill>
                  <a:srgbClr val="24292E"/>
                </a:solidFill>
                <a:latin typeface="Segoe UI"/>
                <a:ea typeface="Times New Roman" panose="02020603050405020304" pitchFamily="18" charset="0"/>
                <a:cs typeface="Times New Roman" panose="02020603050405020304" pitchFamily="18" charset="0"/>
              </a:rPr>
              <a:t>replace symbols with words</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itchFamily="2" charset="2"/>
              <a:buChar char=""/>
              <a:tabLst>
                <a:tab pos="457200" algn="l"/>
              </a:tabLst>
            </a:pPr>
            <a:r>
              <a:rPr lang="en-US" dirty="0">
                <a:solidFill>
                  <a:srgbClr val="24292E"/>
                </a:solidFill>
                <a:latin typeface="Segoe UI"/>
                <a:ea typeface="Times New Roman" panose="02020603050405020304" pitchFamily="18" charset="0"/>
                <a:cs typeface="Times New Roman" panose="02020603050405020304" pitchFamily="18" charset="0"/>
              </a:rPr>
              <a:t>replace parentheses with underscores</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itchFamily="2" charset="2"/>
              <a:buChar char=""/>
              <a:tabLst>
                <a:tab pos="457200" algn="l"/>
              </a:tabLst>
            </a:pPr>
            <a:r>
              <a:rPr lang="en-US" dirty="0">
                <a:solidFill>
                  <a:srgbClr val="24292E"/>
                </a:solidFill>
                <a:latin typeface="Segoe UI"/>
                <a:ea typeface="Times New Roman" panose="02020603050405020304" pitchFamily="18" charset="0"/>
                <a:cs typeface="Times New Roman" panose="02020603050405020304" pitchFamily="18" charset="0"/>
              </a:rPr>
              <a:t>replace periods with underscores</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SzPts val="1000"/>
              <a:buFont typeface="Symbol" pitchFamily="2" charset="2"/>
              <a:buChar char=""/>
              <a:tabLst>
                <a:tab pos="457200" algn="l"/>
              </a:tabLst>
            </a:pPr>
            <a:r>
              <a:rPr lang="en-US" dirty="0">
                <a:solidFill>
                  <a:srgbClr val="24292E"/>
                </a:solidFill>
                <a:latin typeface="Segoe UI"/>
                <a:ea typeface="Times New Roman" panose="02020603050405020304" pitchFamily="18" charset="0"/>
                <a:cs typeface="Times New Roman" panose="02020603050405020304" pitchFamily="18" charset="0"/>
              </a:rPr>
              <a:t>replace blank spaces with underscores</a:t>
            </a:r>
            <a:endParaRPr lang="en-US" dirty="0">
              <a:solidFill>
                <a:srgbClr val="24292E"/>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147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EF19-6048-4185-A4C4-FBEAF1CA1473}"/>
              </a:ext>
            </a:extLst>
          </p:cNvPr>
          <p:cNvSpPr>
            <a:spLocks noGrp="1"/>
          </p:cNvSpPr>
          <p:nvPr>
            <p:ph type="title"/>
          </p:nvPr>
        </p:nvSpPr>
        <p:spPr>
          <a:xfrm>
            <a:off x="148281" y="0"/>
            <a:ext cx="10515600" cy="1325563"/>
          </a:xfrm>
        </p:spPr>
        <p:txBody>
          <a:bodyPr/>
          <a:lstStyle/>
          <a:p>
            <a:r>
              <a:rPr lang="en-US" dirty="0"/>
              <a:t>Development: </a:t>
            </a:r>
            <a:r>
              <a:rPr lang="en-US" dirty="0" err="1"/>
              <a:t>EMLassemblyLine</a:t>
            </a:r>
            <a:r>
              <a:rPr lang="en-US" dirty="0"/>
              <a:t> in R</a:t>
            </a:r>
          </a:p>
        </p:txBody>
      </p:sp>
      <p:pic>
        <p:nvPicPr>
          <p:cNvPr id="7" name="Picture 6">
            <a:extLst>
              <a:ext uri="{FF2B5EF4-FFF2-40B4-BE49-F238E27FC236}">
                <a16:creationId xmlns:a16="http://schemas.microsoft.com/office/drawing/2014/main" id="{3C11BFA3-1961-D64F-A968-C6CB707F8EA4}"/>
              </a:ext>
            </a:extLst>
          </p:cNvPr>
          <p:cNvPicPr>
            <a:picLocks noChangeAspect="1"/>
          </p:cNvPicPr>
          <p:nvPr/>
        </p:nvPicPr>
        <p:blipFill rotWithShape="1">
          <a:blip r:embed="rId3">
            <a:extLst>
              <a:ext uri="{28A0092B-C50C-407E-A947-70E740481C1C}">
                <a14:useLocalDpi xmlns:a14="http://schemas.microsoft.com/office/drawing/2010/main" val="0"/>
              </a:ext>
            </a:extLst>
          </a:blip>
          <a:srcRect r="35058"/>
          <a:stretch/>
        </p:blipFill>
        <p:spPr>
          <a:xfrm>
            <a:off x="6965313" y="1015710"/>
            <a:ext cx="5015345" cy="5378368"/>
          </a:xfrm>
          <a:prstGeom prst="rect">
            <a:avLst/>
          </a:prstGeom>
        </p:spPr>
      </p:pic>
      <p:sp>
        <p:nvSpPr>
          <p:cNvPr id="4" name="Rectangle 3">
            <a:extLst>
              <a:ext uri="{FF2B5EF4-FFF2-40B4-BE49-F238E27FC236}">
                <a16:creationId xmlns:a16="http://schemas.microsoft.com/office/drawing/2014/main" id="{D9688B93-D1DA-2448-B14D-E9168899B94D}"/>
              </a:ext>
            </a:extLst>
          </p:cNvPr>
          <p:cNvSpPr/>
          <p:nvPr/>
        </p:nvSpPr>
        <p:spPr>
          <a:xfrm>
            <a:off x="334903" y="1106272"/>
            <a:ext cx="5317161"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5: Import the core metadata templates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7FB2468-1F2C-104E-B0CF-6C276044CCEA}"/>
              </a:ext>
            </a:extLst>
          </p:cNvPr>
          <p:cNvSpPr/>
          <p:nvPr/>
        </p:nvSpPr>
        <p:spPr>
          <a:xfrm>
            <a:off x="2685572" y="6084224"/>
            <a:ext cx="3501984" cy="438582"/>
          </a:xfrm>
          <a:prstGeom prst="rect">
            <a:avLst/>
          </a:prstGeom>
        </p:spPr>
        <p:txBody>
          <a:bodyPr wrap="none">
            <a:spAutoFit/>
          </a:bodyPr>
          <a:lstStyle/>
          <a:p>
            <a:pPr>
              <a:lnSpc>
                <a:spcPct val="107000"/>
              </a:lnSpc>
              <a:spcBef>
                <a:spcPts val="1800"/>
              </a:spcBef>
              <a:spcAft>
                <a:spcPts val="1200"/>
              </a:spcAft>
            </a:pPr>
            <a:r>
              <a:rPr lang="en-US" sz="2200" b="1" dirty="0">
                <a:solidFill>
                  <a:srgbClr val="24292E"/>
                </a:solidFill>
                <a:latin typeface="Segoe UI"/>
                <a:ea typeface="Times New Roman" panose="02020603050405020304" pitchFamily="18" charset="0"/>
                <a:cs typeface="Times New Roman" panose="02020603050405020304" pitchFamily="18" charset="0"/>
              </a:rPr>
              <a:t>Step 6: Script your workflow</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0F88C670-F5A7-CB41-A71C-ECF10A0E5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79" y="1544854"/>
            <a:ext cx="6630412" cy="1561830"/>
          </a:xfrm>
          <a:prstGeom prst="rect">
            <a:avLst/>
          </a:prstGeom>
        </p:spPr>
      </p:pic>
      <p:pic>
        <p:nvPicPr>
          <p:cNvPr id="16" name="Picture 15">
            <a:extLst>
              <a:ext uri="{FF2B5EF4-FFF2-40B4-BE49-F238E27FC236}">
                <a16:creationId xmlns:a16="http://schemas.microsoft.com/office/drawing/2014/main" id="{F7F551E8-9AB3-1D40-90B0-2A43A20452D5}"/>
              </a:ext>
            </a:extLst>
          </p:cNvPr>
          <p:cNvPicPr>
            <a:picLocks noChangeAspect="1"/>
          </p:cNvPicPr>
          <p:nvPr/>
        </p:nvPicPr>
        <p:blipFill>
          <a:blip r:embed="rId5"/>
          <a:stretch>
            <a:fillRect/>
          </a:stretch>
        </p:blipFill>
        <p:spPr>
          <a:xfrm>
            <a:off x="334903" y="5535165"/>
            <a:ext cx="1828800" cy="1536700"/>
          </a:xfrm>
          <a:prstGeom prst="rect">
            <a:avLst/>
          </a:prstGeom>
        </p:spPr>
      </p:pic>
      <p:pic>
        <p:nvPicPr>
          <p:cNvPr id="17" name="Picture 16">
            <a:extLst>
              <a:ext uri="{FF2B5EF4-FFF2-40B4-BE49-F238E27FC236}">
                <a16:creationId xmlns:a16="http://schemas.microsoft.com/office/drawing/2014/main" id="{BA32F1A3-1203-9A46-BD61-64DBD09F30B0}"/>
              </a:ext>
            </a:extLst>
          </p:cNvPr>
          <p:cNvPicPr>
            <a:picLocks noChangeAspect="1"/>
          </p:cNvPicPr>
          <p:nvPr/>
        </p:nvPicPr>
        <p:blipFill>
          <a:blip r:embed="rId6"/>
          <a:stretch>
            <a:fillRect/>
          </a:stretch>
        </p:blipFill>
        <p:spPr>
          <a:xfrm>
            <a:off x="148279" y="4643371"/>
            <a:ext cx="2400300" cy="838200"/>
          </a:xfrm>
          <a:prstGeom prst="rect">
            <a:avLst/>
          </a:prstGeom>
        </p:spPr>
      </p:pic>
    </p:spTree>
    <p:extLst>
      <p:ext uri="{BB962C8B-B14F-4D97-AF65-F5344CB8AC3E}">
        <p14:creationId xmlns:p14="http://schemas.microsoft.com/office/powerpoint/2010/main" val="2469898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1927</TotalTime>
  <Words>1234</Words>
  <Application>Microsoft Office PowerPoint</Application>
  <PresentationFormat>Widescreen</PresentationFormat>
  <Paragraphs>357</Paragraphs>
  <Slides>26</Slides>
  <Notes>21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5" baseType="lpstr">
      <vt:lpstr>Arial</vt:lpstr>
      <vt:lpstr>Calibri</vt:lpstr>
      <vt:lpstr>Calibri Light</vt:lpstr>
      <vt:lpstr>Gentium Book Basic</vt:lpstr>
      <vt:lpstr>Segoe UI</vt:lpstr>
      <vt:lpstr>Symbol</vt:lpstr>
      <vt:lpstr>Times New Roman</vt:lpstr>
      <vt:lpstr>Office Theme</vt:lpstr>
      <vt:lpstr>Acrobat Document</vt:lpstr>
      <vt:lpstr>YBFMP                  test-case </vt:lpstr>
      <vt:lpstr>5 steps to publishing data on EDI</vt:lpstr>
      <vt:lpstr>Data: QA/QC</vt:lpstr>
      <vt:lpstr>YouTube video &amp; Github resources</vt:lpstr>
      <vt:lpstr>Development of Metadata</vt:lpstr>
      <vt:lpstr>Development: EMLassemblyLine in R</vt:lpstr>
      <vt:lpstr>Development: EMLassemblyLine in R</vt:lpstr>
      <vt:lpstr>Development: EMLassemblyLine in R</vt:lpstr>
      <vt:lpstr>Development: EMLassemblyLine in R</vt:lpstr>
      <vt:lpstr>Development: EMLassemblyLine in R</vt:lpstr>
      <vt:lpstr>Development: EMLassemblyLine in R</vt:lpstr>
      <vt:lpstr>Development: EMLassemblyLine in R</vt:lpstr>
      <vt:lpstr>Development: EMLassemblyLine in R</vt:lpstr>
      <vt:lpstr>Development: EMLassemblyLine in R</vt:lpstr>
      <vt:lpstr>Development: EMLassemblyLine in R</vt:lpstr>
      <vt:lpstr>Development: EMLassemblyLine in R</vt:lpstr>
      <vt:lpstr>Development: EMLassemblyLine in R</vt:lpstr>
      <vt:lpstr>Development: EMLassemblyLine in R</vt:lpstr>
      <vt:lpstr>Development: EMLassemblyLine in R</vt:lpstr>
      <vt:lpstr>Development: EMLassemblyLine in R</vt:lpstr>
      <vt:lpstr>Development: EMLassemblyLine in R</vt:lpstr>
      <vt:lpstr>EML in xml</vt:lpstr>
      <vt:lpstr>Two more steps to publish</vt:lpstr>
      <vt:lpstr>PowerPoint Presentation</vt:lpstr>
      <vt:lpstr>Next-steps</vt:lpstr>
      <vt:lpstr>Next-steps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YBFMP                  test-case</dc:title>
  <dc:creator>Davis, Brittany E.@DWR</dc:creator>
  <cp:lastModifiedBy>Davis, Brittany E.@DWR</cp:lastModifiedBy>
  <cp:revision>46</cp:revision>
  <dcterms:created xsi:type="dcterms:W3CDTF">2018-07-17T22:05:04Z</dcterms:created>
  <dcterms:modified xsi:type="dcterms:W3CDTF">2018-07-27T18:29:51Z</dcterms:modified>
</cp:coreProperties>
</file>